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256" r:id="rId2"/>
    <p:sldId id="346" r:id="rId3"/>
    <p:sldId id="299" r:id="rId4"/>
    <p:sldId id="300" r:id="rId5"/>
    <p:sldId id="257" r:id="rId6"/>
    <p:sldId id="258" r:id="rId7"/>
    <p:sldId id="301" r:id="rId8"/>
    <p:sldId id="260" r:id="rId9"/>
    <p:sldId id="261" r:id="rId10"/>
    <p:sldId id="262" r:id="rId11"/>
    <p:sldId id="263" r:id="rId12"/>
    <p:sldId id="264" r:id="rId13"/>
    <p:sldId id="265" r:id="rId14"/>
    <p:sldId id="266" r:id="rId15"/>
    <p:sldId id="267" r:id="rId16"/>
    <p:sldId id="270" r:id="rId17"/>
    <p:sldId id="269" r:id="rId18"/>
    <p:sldId id="271" r:id="rId19"/>
    <p:sldId id="316" r:id="rId20"/>
    <p:sldId id="347" r:id="rId21"/>
    <p:sldId id="273" r:id="rId22"/>
    <p:sldId id="274" r:id="rId23"/>
    <p:sldId id="275" r:id="rId24"/>
    <p:sldId id="276" r:id="rId25"/>
    <p:sldId id="277" r:id="rId26"/>
    <p:sldId id="305" r:id="rId27"/>
    <p:sldId id="278" r:id="rId28"/>
    <p:sldId id="279" r:id="rId29"/>
    <p:sldId id="307" r:id="rId30"/>
    <p:sldId id="280" r:id="rId31"/>
    <p:sldId id="311" r:id="rId32"/>
    <p:sldId id="281" r:id="rId33"/>
    <p:sldId id="313" r:id="rId34"/>
    <p:sldId id="294" r:id="rId35"/>
    <p:sldId id="283" r:id="rId36"/>
    <p:sldId id="284" r:id="rId37"/>
    <p:sldId id="308" r:id="rId38"/>
    <p:sldId id="310" r:id="rId39"/>
    <p:sldId id="309" r:id="rId40"/>
    <p:sldId id="285" r:id="rId41"/>
    <p:sldId id="295" r:id="rId42"/>
    <p:sldId id="317" r:id="rId43"/>
    <p:sldId id="286" r:id="rId44"/>
    <p:sldId id="287" r:id="rId45"/>
    <p:sldId id="288" r:id="rId46"/>
    <p:sldId id="289" r:id="rId47"/>
    <p:sldId id="298" r:id="rId48"/>
    <p:sldId id="342" r:id="rId49"/>
    <p:sldId id="343" r:id="rId50"/>
    <p:sldId id="314" r:id="rId51"/>
    <p:sldId id="315" r:id="rId52"/>
    <p:sldId id="290" r:id="rId53"/>
    <p:sldId id="296" r:id="rId54"/>
    <p:sldId id="291" r:id="rId55"/>
    <p:sldId id="292" r:id="rId56"/>
    <p:sldId id="318" r:id="rId57"/>
    <p:sldId id="319" r:id="rId58"/>
    <p:sldId id="322" r:id="rId59"/>
    <p:sldId id="323" r:id="rId60"/>
    <p:sldId id="348" r:id="rId61"/>
    <p:sldId id="324" r:id="rId62"/>
    <p:sldId id="325" r:id="rId63"/>
    <p:sldId id="326" r:id="rId64"/>
    <p:sldId id="327" r:id="rId65"/>
    <p:sldId id="328" r:id="rId66"/>
    <p:sldId id="329" r:id="rId67"/>
    <p:sldId id="330" r:id="rId68"/>
    <p:sldId id="331" r:id="rId69"/>
    <p:sldId id="332" r:id="rId70"/>
    <p:sldId id="335" r:id="rId71"/>
    <p:sldId id="336" r:id="rId72"/>
    <p:sldId id="338" r:id="rId73"/>
    <p:sldId id="337" r:id="rId74"/>
    <p:sldId id="339" r:id="rId75"/>
    <p:sldId id="340" r:id="rId76"/>
    <p:sldId id="341" r:id="rId77"/>
    <p:sldId id="345" r:id="rId78"/>
    <p:sldId id="293" r:id="rId79"/>
    <p:sldId id="302" r:id="rId80"/>
    <p:sldId id="303" r:id="rId81"/>
  </p:sldIdLst>
  <p:sldSz cx="9144000" cy="6858000" type="screen4x3"/>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32248-4E5C-4F59-AF41-300429382A7F}" type="datetimeFigureOut">
              <a:rPr lang="en-US" smtClean="0"/>
              <a:pPr/>
              <a:t>1/1/2002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1A845-A53C-424C-80E3-AB386A7084E1}" type="slidenum">
              <a:rPr lang="en-US" smtClean="0"/>
              <a:pPr/>
              <a:t>‹#›</a:t>
            </a:fld>
            <a:endParaRPr lang="en-US"/>
          </a:p>
        </p:txBody>
      </p:sp>
    </p:spTree>
    <p:extLst>
      <p:ext uri="{BB962C8B-B14F-4D97-AF65-F5344CB8AC3E}">
        <p14:creationId xmlns:p14="http://schemas.microsoft.com/office/powerpoint/2010/main" val="41271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1A845-A53C-424C-80E3-AB386A7084E1}" type="slidenum">
              <a:rPr lang="en-US" smtClean="0"/>
              <a:pPr/>
              <a:t>1</a:t>
            </a:fld>
            <a:endParaRPr lang="en-US"/>
          </a:p>
        </p:txBody>
      </p:sp>
    </p:spTree>
    <p:extLst>
      <p:ext uri="{BB962C8B-B14F-4D97-AF65-F5344CB8AC3E}">
        <p14:creationId xmlns:p14="http://schemas.microsoft.com/office/powerpoint/2010/main" val="270445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1A845-A53C-424C-80E3-AB386A7084E1}" type="slidenum">
              <a:rPr lang="en-US" smtClean="0"/>
              <a:pPr/>
              <a:t>47</a:t>
            </a:fld>
            <a:endParaRPr lang="en-US"/>
          </a:p>
        </p:txBody>
      </p:sp>
    </p:spTree>
    <p:extLst>
      <p:ext uri="{BB962C8B-B14F-4D97-AF65-F5344CB8AC3E}">
        <p14:creationId xmlns:p14="http://schemas.microsoft.com/office/powerpoint/2010/main" val="296294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BFB25630-4540-4FCC-873E-589C30EB77E7}" type="datetimeFigureOut">
              <a:rPr lang="en-US" smtClean="0"/>
              <a:pPr/>
              <a:t>1/1/2002</a:t>
            </a:fld>
            <a:endParaRPr lang="en-US"/>
          </a:p>
        </p:txBody>
      </p:sp>
      <p:sp>
        <p:nvSpPr>
          <p:cNvPr id="5" name="Footer Placeholder 4"/>
          <p:cNvSpPr>
            <a:spLocks noGrp="1"/>
          </p:cNvSpPr>
          <p:nvPr>
            <p:ph type="ftr" sz="quarter" idx="11"/>
          </p:nvPr>
        </p:nvSpPr>
        <p:spPr>
          <a:xfrm>
            <a:off x="3124200" y="6521824"/>
            <a:ext cx="2895600" cy="259976"/>
          </a:xfrm>
        </p:spPr>
        <p:txBody>
          <a:bodyPr/>
          <a:lstStyle/>
          <a:p>
            <a:endParaRPr lang="en-US"/>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D8A7BD6A-8355-4D92-BC9A-B1B1CFD0BA62}" type="slidenum">
              <a:rPr lang="en-US" smtClean="0"/>
              <a:pPr/>
              <a:t>‹#›</a:t>
            </a:fld>
            <a:endParaRPr lang="en-US"/>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transition>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25630-4540-4FCC-873E-589C30EB77E7}"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7BD6A-8355-4D92-BC9A-B1B1CFD0BA62}" type="slidenum">
              <a:rPr lang="en-US" smtClean="0"/>
              <a:pPr/>
              <a:t>‹#›</a:t>
            </a:fld>
            <a:endParaRPr lang="en-U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25630-4540-4FCC-873E-589C30EB77E7}"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7BD6A-8355-4D92-BC9A-B1B1CFD0BA62}" type="slidenum">
              <a:rPr lang="en-US" smtClean="0"/>
              <a:pPr/>
              <a:t>‹#›</a:t>
            </a:fld>
            <a:endParaRPr lang="en-U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B25630-4540-4FCC-873E-589C30EB77E7}"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7BD6A-8355-4D92-BC9A-B1B1CFD0BA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B25630-4540-4FCC-873E-589C30EB77E7}"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7BD6A-8355-4D92-BC9A-B1B1CFD0BA62}" type="slidenum">
              <a:rPr lang="en-US" smtClean="0"/>
              <a:pPr/>
              <a:t>‹#›</a:t>
            </a:fld>
            <a:endParaRPr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B25630-4540-4FCC-873E-589C30EB77E7}"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7BD6A-8355-4D92-BC9A-B1B1CFD0BA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B25630-4540-4FCC-873E-589C30EB77E7}" type="datetimeFigureOut">
              <a:rPr lang="en-US" smtClean="0"/>
              <a:pPr/>
              <a:t>1/1/2002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7BD6A-8355-4D92-BC9A-B1B1CFD0BA62}" type="slidenum">
              <a:rPr lang="en-US" smtClean="0"/>
              <a:pPr/>
              <a:t>‹#›</a:t>
            </a:fld>
            <a:endParaRPr lang="en-US"/>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FB25630-4540-4FCC-873E-589C30EB77E7}"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7BD6A-8355-4D92-BC9A-B1B1CFD0BA62}" type="slidenum">
              <a:rPr lang="en-US" smtClean="0"/>
              <a:pPr/>
              <a:t>‹#›</a:t>
            </a:fld>
            <a:endParaRPr lang="en-US"/>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FB25630-4540-4FCC-873E-589C30EB77E7}" type="datetimeFigureOut">
              <a:rPr lang="en-US" smtClean="0"/>
              <a:pPr/>
              <a:t>1/1/2002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7BD6A-8355-4D92-BC9A-B1B1CFD0BA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FB25630-4540-4FCC-873E-589C30EB77E7}" type="datetimeFigureOut">
              <a:rPr lang="en-US" smtClean="0"/>
              <a:pPr/>
              <a:t>1/1/2002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7BD6A-8355-4D92-BC9A-B1B1CFD0BA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25630-4540-4FCC-873E-589C30EB77E7}" type="datetimeFigureOut">
              <a:rPr lang="en-US" smtClean="0"/>
              <a:pPr/>
              <a:t>1/1/2002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7BD6A-8355-4D92-BC9A-B1B1CFD0BA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BFB25630-4540-4FCC-873E-589C30EB77E7}"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7BD6A-8355-4D92-BC9A-B1B1CFD0BA62}" type="slidenum">
              <a:rPr lang="en-US" smtClean="0"/>
              <a:pPr/>
              <a:t>‹#›</a:t>
            </a:fld>
            <a:endParaRPr lang="en-US"/>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25630-4540-4FCC-873E-589C30EB77E7}" type="datetimeFigureOut">
              <a:rPr lang="en-US" smtClean="0"/>
              <a:pPr/>
              <a:t>1/1/2002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7BD6A-8355-4D92-BC9A-B1B1CFD0BA62}" type="slidenum">
              <a:rPr lang="en-US" smtClean="0"/>
              <a:pPr/>
              <a:t>‹#›</a:t>
            </a:fld>
            <a:endParaRPr lang="en-US"/>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BFB25630-4540-4FCC-873E-589C30EB77E7}" type="datetimeFigureOut">
              <a:rPr lang="en-US" smtClean="0"/>
              <a:pPr/>
              <a:t>1/1/2002</a:t>
            </a:fld>
            <a:endParaRPr lang="en-US"/>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D8A7BD6A-8355-4D92-BC9A-B1B1CFD0BA62}" type="slidenum">
              <a:rPr lang="en-US" smtClean="0"/>
              <a:pPr/>
              <a:t>‹#›</a:t>
            </a:fld>
            <a:endParaRPr lang="en-US"/>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strips dir="ru"/>
  </p:transition>
  <p:timing>
    <p:tnLst>
      <p:par>
        <p:cTn id="1" dur="indefinite" restart="never" nodeType="tmRoot"/>
      </p:par>
    </p:tnLst>
  </p:timing>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28"/>
            <a:ext cx="8929718" cy="6357982"/>
          </a:xfrm>
        </p:spPr>
        <p:txBody>
          <a:bodyPr>
            <a:normAutofit/>
          </a:bodyPr>
          <a:lstStyle/>
          <a:p>
            <a:pPr rtl="1"/>
            <a:endParaRPr lang="en-US" sz="3600" dirty="0">
              <a:solidFill>
                <a:srgbClr val="FFFF00"/>
              </a:solidFill>
              <a:cs typeface="B Zar" pitchFamily="2" charset="-78"/>
            </a:endParaRPr>
          </a:p>
        </p:txBody>
      </p:sp>
      <p:pic>
        <p:nvPicPr>
          <p:cNvPr id="4" name="Picture 2" descr="Untitled-1"/>
          <p:cNvPicPr>
            <a:picLocks noGrp="1" noChangeAspect="1" noChangeArrowheads="1"/>
          </p:cNvPicPr>
          <p:nvPr>
            <p:ph idx="1"/>
          </p:nvPr>
        </p:nvPicPr>
        <p:blipFill>
          <a:blip r:embed="rId3" cstate="print"/>
          <a:srcRect/>
          <a:stretch>
            <a:fillRect/>
          </a:stretch>
        </p:blipFill>
        <p:spPr bwMode="auto">
          <a:xfrm>
            <a:off x="899592" y="404664"/>
            <a:ext cx="8244408" cy="583264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rtl="1">
              <a:buNone/>
            </a:pPr>
            <a:r>
              <a:rPr lang="fa-IR" sz="2800" dirty="0" smtClean="0">
                <a:solidFill>
                  <a:srgbClr val="FFFF00"/>
                </a:solidFill>
                <a:effectLst/>
                <a:cs typeface="B Zar" pitchFamily="2" charset="-78"/>
              </a:rPr>
              <a:t>6- </a:t>
            </a:r>
            <a:r>
              <a:rPr lang="ar-SA" sz="2800" dirty="0" smtClean="0">
                <a:solidFill>
                  <a:srgbClr val="FFFF00"/>
                </a:solidFill>
                <a:effectLst/>
                <a:cs typeface="B Zar" pitchFamily="2" charset="-78"/>
              </a:rPr>
              <a:t>يادداشت برداري به صورت خلاصه نویسی و </a:t>
            </a:r>
            <a:r>
              <a:rPr lang="ar-SA" sz="2800" i="1" u="sng" dirty="0" smtClean="0">
                <a:solidFill>
                  <a:srgbClr val="FFFF00"/>
                </a:solidFill>
                <a:effectLst/>
                <a:cs typeface="B Zar" pitchFamily="2" charset="-78"/>
              </a:rPr>
              <a:t>با استفاده از واژه های شخصی</a:t>
            </a:r>
            <a:r>
              <a:rPr lang="ar-SA" sz="2800" dirty="0" smtClean="0">
                <a:solidFill>
                  <a:srgbClr val="FFFF00"/>
                </a:solidFill>
                <a:effectLst/>
                <a:cs typeface="B Zar" pitchFamily="2" charset="-78"/>
              </a:rPr>
              <a:t> </a:t>
            </a:r>
            <a:r>
              <a:rPr lang="ar-SA" sz="2800" i="1" u="sng" dirty="0" smtClean="0">
                <a:solidFill>
                  <a:srgbClr val="FFFF00"/>
                </a:solidFill>
                <a:effectLst/>
                <a:cs typeface="B Zar" pitchFamily="2" charset="-78"/>
              </a:rPr>
              <a:t>از نكات مهم و اصلي و نه از تمام مطا</a:t>
            </a:r>
            <a:r>
              <a:rPr lang="fa-IR" sz="2800" i="1" u="sng" dirty="0" smtClean="0">
                <a:solidFill>
                  <a:srgbClr val="FFFF00"/>
                </a:solidFill>
                <a:effectLst/>
                <a:cs typeface="B Zar" pitchFamily="2" charset="-78"/>
              </a:rPr>
              <a:t>لب</a:t>
            </a:r>
            <a:r>
              <a:rPr lang="ar-SA" sz="2800" i="1" u="sng" dirty="0" smtClean="0">
                <a:solidFill>
                  <a:srgbClr val="FFFF00"/>
                </a:solidFill>
                <a:effectLst/>
                <a:cs typeface="B Zar" pitchFamily="2" charset="-78"/>
              </a:rPr>
              <a:t> </a:t>
            </a:r>
            <a:r>
              <a:rPr lang="ar-SA" sz="2800" dirty="0" smtClean="0">
                <a:solidFill>
                  <a:srgbClr val="FFFF00"/>
                </a:solidFill>
                <a:effectLst/>
                <a:cs typeface="B Zar" pitchFamily="2" charset="-78"/>
              </a:rPr>
              <a:t>و سپس مشخص کردن این نكات مهم با توجه</a:t>
            </a:r>
            <a:r>
              <a:rPr lang="fa-IR" sz="2800" dirty="0" smtClean="0">
                <a:solidFill>
                  <a:srgbClr val="FFFF00"/>
                </a:solidFill>
                <a:effectLst/>
                <a:cs typeface="B Zar" pitchFamily="2" charset="-78"/>
              </a:rPr>
              <a:t> به مواردی که به وسیله </a:t>
            </a:r>
            <a:r>
              <a:rPr lang="fa-IR" sz="2800" dirty="0" smtClean="0">
                <a:solidFill>
                  <a:srgbClr val="FF0000"/>
                </a:solidFill>
                <a:effectLst/>
                <a:cs typeface="B Zar" pitchFamily="2" charset="-78"/>
              </a:rPr>
              <a:t>آهنگ صدا</a:t>
            </a:r>
            <a:r>
              <a:rPr lang="fa-IR" sz="2800" dirty="0" smtClean="0">
                <a:solidFill>
                  <a:srgbClr val="FFFF00"/>
                </a:solidFill>
                <a:effectLst/>
                <a:cs typeface="B Zar" pitchFamily="2" charset="-78"/>
              </a:rPr>
              <a:t>، </a:t>
            </a:r>
            <a:r>
              <a:rPr lang="fa-IR" sz="2800" dirty="0" smtClean="0">
                <a:solidFill>
                  <a:srgbClr val="FF0000"/>
                </a:solidFill>
                <a:effectLst/>
                <a:cs typeface="B Zar" pitchFamily="2" charset="-78"/>
              </a:rPr>
              <a:t>حالات صورت </a:t>
            </a:r>
            <a:r>
              <a:rPr lang="fa-IR" sz="2800" dirty="0" smtClean="0">
                <a:solidFill>
                  <a:srgbClr val="FFFF00"/>
                </a:solidFill>
                <a:effectLst/>
                <a:cs typeface="B Zar" pitchFamily="2" charset="-78"/>
              </a:rPr>
              <a:t>و </a:t>
            </a:r>
            <a:r>
              <a:rPr lang="fa-IR" sz="2800" dirty="0" smtClean="0">
                <a:solidFill>
                  <a:srgbClr val="FF0000"/>
                </a:solidFill>
                <a:effectLst/>
                <a:cs typeface="B Zar" pitchFamily="2" charset="-78"/>
              </a:rPr>
              <a:t>تکرار مطلب </a:t>
            </a:r>
            <a:r>
              <a:rPr lang="fa-IR" sz="2800" dirty="0" smtClean="0">
                <a:solidFill>
                  <a:srgbClr val="FFFF00"/>
                </a:solidFill>
                <a:effectLst/>
                <a:cs typeface="B Zar" pitchFamily="2" charset="-78"/>
              </a:rPr>
              <a:t>مورد تأکید قرار میگیرند.</a:t>
            </a:r>
          </a:p>
          <a:p>
            <a:pPr algn="just" rtl="1">
              <a:buNone/>
            </a:pPr>
            <a:r>
              <a:rPr lang="fa-IR" sz="2800" dirty="0" smtClean="0">
                <a:solidFill>
                  <a:srgbClr val="FFFF00"/>
                </a:solidFill>
                <a:effectLst/>
                <a:cs typeface="B Zar" pitchFamily="2" charset="-78"/>
              </a:rPr>
              <a:t>  باید کاری کرد که یادداشت ها چنـین تأکیدهایی را منعکس نمایند.آهنگ صدا و مواردی از این قبیل، به سادگی فراموش میشوند ولی میتوان</a:t>
            </a:r>
            <a:r>
              <a:rPr lang="ar-SA" sz="2800" dirty="0" smtClean="0">
                <a:solidFill>
                  <a:srgbClr val="FFFF00"/>
                </a:solidFill>
                <a:effectLst/>
                <a:cs typeface="B Zar" pitchFamily="2" charset="-78"/>
              </a:rPr>
              <a:t> با استفاده </a:t>
            </a:r>
            <a:r>
              <a:rPr lang="fa-IR" sz="2800" dirty="0" smtClean="0">
                <a:solidFill>
                  <a:srgbClr val="FFFF00"/>
                </a:solidFill>
                <a:effectLst/>
                <a:cs typeface="B Zar" pitchFamily="2" charset="-78"/>
              </a:rPr>
              <a:t>از مدادهای رنگی، کادرها، شبرنگ ها</a:t>
            </a:r>
            <a:r>
              <a:rPr lang="ar-SA" sz="2800" dirty="0" smtClean="0">
                <a:solidFill>
                  <a:srgbClr val="FFFF00"/>
                </a:solidFill>
                <a:effectLst/>
                <a:cs typeface="B Zar" pitchFamily="2" charset="-78"/>
              </a:rPr>
              <a:t>، کشیدن خط زیر مطلب مهم و یا کشیدن دایره دورآن، گذاشتن علامت * درکنار آن،</a:t>
            </a:r>
            <a:r>
              <a:rPr lang="fa-IR" sz="2800" dirty="0" smtClean="0">
                <a:solidFill>
                  <a:srgbClr val="FFFF00"/>
                </a:solidFill>
                <a:effectLst/>
                <a:cs typeface="B Zar" pitchFamily="2" charset="-78"/>
              </a:rPr>
              <a:t> برداشت خود از آن ها را (به طوری که در هر صفحه یادداشت به صورت برجسته ایی خودنمایی کند)حفظ کرد. </a:t>
            </a:r>
            <a:endParaRPr lang="en-US" sz="2800" dirty="0" smtClean="0">
              <a:solidFill>
                <a:srgbClr val="FFFF00"/>
              </a:solidFill>
              <a:effectLst/>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929718" cy="6500858"/>
          </a:xfrm>
        </p:spPr>
        <p:txBody>
          <a:bodyPr>
            <a:normAutofit fontScale="62500" lnSpcReduction="20000"/>
          </a:bodyPr>
          <a:lstStyle/>
          <a:p>
            <a:pPr algn="just" rtl="1">
              <a:spcBef>
                <a:spcPts val="0"/>
              </a:spcBef>
              <a:buNone/>
            </a:pPr>
            <a:r>
              <a:rPr lang="fa-IR" sz="4600" dirty="0" smtClean="0">
                <a:solidFill>
                  <a:srgbClr val="FFFF00"/>
                </a:solidFill>
                <a:cs typeface="B Zar" pitchFamily="2" charset="-78"/>
              </a:rPr>
              <a:t>7</a:t>
            </a:r>
            <a:r>
              <a:rPr lang="ar-SA" sz="4600" dirty="0" smtClean="0">
                <a:solidFill>
                  <a:srgbClr val="FFFF00"/>
                </a:solidFill>
                <a:cs typeface="B Zar" pitchFamily="2" charset="-78"/>
              </a:rPr>
              <a:t>-</a:t>
            </a:r>
            <a:r>
              <a:rPr lang="fa-IR" sz="4600" dirty="0" smtClean="0">
                <a:solidFill>
                  <a:srgbClr val="FFFF00"/>
                </a:solidFill>
                <a:cs typeface="B Zar" pitchFamily="2" charset="-78"/>
              </a:rPr>
              <a:t> خالی گذاشتن </a:t>
            </a:r>
            <a:r>
              <a:rPr lang="ar-SA" sz="4600" dirty="0" smtClean="0">
                <a:solidFill>
                  <a:srgbClr val="FFFF00"/>
                </a:solidFill>
                <a:cs typeface="B Zar" pitchFamily="2" charset="-78"/>
              </a:rPr>
              <a:t>پشت صفحه، تا صفحه به راحت</a:t>
            </a:r>
            <a:r>
              <a:rPr lang="fa-IR" sz="4600" dirty="0" smtClean="0">
                <a:solidFill>
                  <a:srgbClr val="FFFF00"/>
                </a:solidFill>
                <a:cs typeface="B Zar" pitchFamily="2" charset="-78"/>
              </a:rPr>
              <a:t>ی </a:t>
            </a:r>
            <a:r>
              <a:rPr lang="ar-SA" sz="4600" dirty="0" smtClean="0">
                <a:solidFill>
                  <a:srgbClr val="FFFF00"/>
                </a:solidFill>
                <a:cs typeface="B Zar" pitchFamily="2" charset="-78"/>
              </a:rPr>
              <a:t>برگردانده شود. همچنین گذاشتن فضاي خالي به هنگام يادداشت برداري بين مطالب براي نوشتن مطلب به زبان شخصی و افزودن </a:t>
            </a:r>
            <a:r>
              <a:rPr lang="fa-IR" sz="4600" dirty="0" smtClean="0">
                <a:solidFill>
                  <a:srgbClr val="FFFF00"/>
                </a:solidFill>
                <a:cs typeface="B Zar" pitchFamily="2" charset="-78"/>
              </a:rPr>
              <a:t>مطالب جدید</a:t>
            </a:r>
            <a:r>
              <a:rPr lang="ar-SA" sz="4600" dirty="0" smtClean="0">
                <a:solidFill>
                  <a:srgbClr val="FFFF00"/>
                </a:solidFill>
                <a:cs typeface="B Zar" pitchFamily="2" charset="-78"/>
              </a:rPr>
              <a:t> به يادداشت‌ها. </a:t>
            </a:r>
            <a:endParaRPr lang="fa-IR" sz="4600" dirty="0" smtClean="0">
              <a:solidFill>
                <a:srgbClr val="FFFF00"/>
              </a:solidFill>
              <a:cs typeface="B Zar" pitchFamily="2" charset="-78"/>
            </a:endParaRPr>
          </a:p>
          <a:p>
            <a:pPr algn="just" rtl="1">
              <a:spcBef>
                <a:spcPts val="0"/>
              </a:spcBef>
              <a:buNone/>
            </a:pPr>
            <a:r>
              <a:rPr lang="ar-SA" sz="4600" dirty="0" smtClean="0">
                <a:solidFill>
                  <a:srgbClr val="FFFF00"/>
                </a:solidFill>
                <a:cs typeface="B Zar" pitchFamily="2" charset="-78"/>
              </a:rPr>
              <a:t>اين روش كمك مي‌كند تا با يكپارچه كردن مطالب فعلي با مطالب قبلی در سطحي ژرفتر مطلب را آموخت، همچنين گذاشتن فضاي اضافي در يادداشت‌ها يافتن مطالب را به هنگام مطالعه آسانتر مي‌كند.</a:t>
            </a:r>
            <a:endParaRPr lang="en-US" sz="4600" dirty="0" smtClean="0">
              <a:solidFill>
                <a:srgbClr val="FFFF00"/>
              </a:solidFill>
              <a:cs typeface="B Zar" pitchFamily="2" charset="-78"/>
            </a:endParaRPr>
          </a:p>
          <a:p>
            <a:pPr algn="just" rtl="1">
              <a:spcBef>
                <a:spcPts val="0"/>
              </a:spcBef>
              <a:buNone/>
            </a:pPr>
            <a:r>
              <a:rPr lang="fa-IR" sz="4600" dirty="0" smtClean="0">
                <a:solidFill>
                  <a:srgbClr val="FFFF00"/>
                </a:solidFill>
                <a:cs typeface="B Zar" pitchFamily="2" charset="-78"/>
              </a:rPr>
              <a:t>8</a:t>
            </a:r>
            <a:r>
              <a:rPr lang="ar-SA" sz="4600" dirty="0" smtClean="0">
                <a:solidFill>
                  <a:srgbClr val="FFFF00"/>
                </a:solidFill>
                <a:cs typeface="B Zar" pitchFamily="2" charset="-78"/>
              </a:rPr>
              <a:t>- استفاده از کلمات کلیدی و علاي</a:t>
            </a:r>
            <a:r>
              <a:rPr lang="fa-IR" sz="4600" dirty="0" smtClean="0">
                <a:solidFill>
                  <a:srgbClr val="FFFF00"/>
                </a:solidFill>
                <a:cs typeface="B Zar" pitchFamily="2" charset="-78"/>
              </a:rPr>
              <a:t>م </a:t>
            </a:r>
            <a:r>
              <a:rPr lang="ar-SA" sz="4600" dirty="0" smtClean="0">
                <a:solidFill>
                  <a:srgbClr val="FFFF00"/>
                </a:solidFill>
                <a:cs typeface="B Zar" pitchFamily="2" charset="-78"/>
              </a:rPr>
              <a:t>اختصاري (مخفف ها ) در سراسر متن، مثلاً به جاي </a:t>
            </a:r>
            <a:r>
              <a:rPr lang="en-US" sz="4600" dirty="0" smtClean="0">
                <a:solidFill>
                  <a:srgbClr val="FFFF00"/>
                </a:solidFill>
                <a:cs typeface="B Zar" pitchFamily="2" charset="-78"/>
              </a:rPr>
              <a:t> Kilogram </a:t>
            </a:r>
            <a:r>
              <a:rPr lang="ar-SA" sz="4600" dirty="0" smtClean="0">
                <a:solidFill>
                  <a:srgbClr val="FFFF00"/>
                </a:solidFill>
                <a:cs typeface="B Zar" pitchFamily="2" charset="-78"/>
              </a:rPr>
              <a:t>ا</a:t>
            </a:r>
            <a:r>
              <a:rPr lang="fa-IR" sz="4600" dirty="0" smtClean="0">
                <a:solidFill>
                  <a:srgbClr val="FFFF00"/>
                </a:solidFill>
                <a:cs typeface="B Zar" pitchFamily="2" charset="-78"/>
              </a:rPr>
              <a:t>ز </a:t>
            </a:r>
            <a:r>
              <a:rPr lang="en-US" sz="4600" dirty="0" smtClean="0">
                <a:solidFill>
                  <a:srgbClr val="FFFF00"/>
                </a:solidFill>
                <a:cs typeface="B Zar" pitchFamily="2" charset="-78"/>
              </a:rPr>
              <a:t>kg </a:t>
            </a:r>
            <a:r>
              <a:rPr lang="ar-SA" sz="4600" dirty="0" smtClean="0">
                <a:solidFill>
                  <a:srgbClr val="FFFF00"/>
                </a:solidFill>
                <a:cs typeface="B Zar" pitchFamily="2" charset="-78"/>
              </a:rPr>
              <a:t>، %  به جاي درصد و → به  جای نتیجه می دهد  و &gt;   = &lt;  به جای کمتر، بیشتر و یا مساوی</a:t>
            </a:r>
            <a:r>
              <a:rPr lang="fa-IR" sz="4600" dirty="0" smtClean="0">
                <a:solidFill>
                  <a:srgbClr val="FFFF00"/>
                </a:solidFill>
                <a:cs typeface="B Zar" pitchFamily="2" charset="-78"/>
              </a:rPr>
              <a:t>.</a:t>
            </a:r>
            <a:endParaRPr lang="en-US" sz="4600" dirty="0" smtClean="0">
              <a:solidFill>
                <a:srgbClr val="FFFF00"/>
              </a:solidFill>
              <a:cs typeface="B Zar" pitchFamily="2" charset="-78"/>
            </a:endParaRPr>
          </a:p>
          <a:p>
            <a:pPr algn="r" rtl="1">
              <a:buNone/>
            </a:pP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normAutofit lnSpcReduction="10000"/>
          </a:bodyPr>
          <a:lstStyle/>
          <a:p>
            <a:pPr algn="just" rtl="1">
              <a:buNone/>
            </a:pPr>
            <a:r>
              <a:rPr lang="ar-SA" sz="3500" dirty="0" smtClean="0">
                <a:solidFill>
                  <a:srgbClr val="FFFF00"/>
                </a:solidFill>
                <a:cs typeface="B Zar" pitchFamily="2" charset="-78"/>
              </a:rPr>
              <a:t>9- استفاده ازعلامت های:</a:t>
            </a:r>
            <a:endParaRPr lang="en-US" sz="3500" dirty="0" smtClean="0">
              <a:solidFill>
                <a:srgbClr val="FFFF00"/>
              </a:solidFill>
              <a:cs typeface="B Zar" pitchFamily="2" charset="-78"/>
            </a:endParaRPr>
          </a:p>
          <a:p>
            <a:pPr algn="just" rtl="1">
              <a:buNone/>
            </a:pPr>
            <a:r>
              <a:rPr lang="ar-SA" sz="3500" dirty="0" smtClean="0">
                <a:solidFill>
                  <a:srgbClr val="FFFF00"/>
                </a:solidFill>
                <a:cs typeface="B Zar" pitchFamily="2" charset="-78"/>
              </a:rPr>
              <a:t> </a:t>
            </a:r>
            <a:r>
              <a:rPr lang="fa-IR" sz="3500" dirty="0" smtClean="0">
                <a:solidFill>
                  <a:srgbClr val="FFFF00"/>
                </a:solidFill>
                <a:cs typeface="B Zar" pitchFamily="2" charset="-78"/>
              </a:rPr>
              <a:t>سؤال (؟) در حاشیه یک عبارت برای  نشان دادن  این که  عبارت مورد نظر را نفهمیده و یا معنای آن برای فرد وضوح کاملی ندارد.</a:t>
            </a:r>
            <a:endParaRPr lang="en-US" sz="3500" dirty="0" smtClean="0">
              <a:solidFill>
                <a:srgbClr val="FFFF00"/>
              </a:solidFill>
              <a:cs typeface="B Zar" pitchFamily="2" charset="-78"/>
            </a:endParaRPr>
          </a:p>
          <a:p>
            <a:pPr algn="just" rtl="1">
              <a:buNone/>
            </a:pPr>
            <a:r>
              <a:rPr lang="fa-IR" sz="3500" dirty="0" smtClean="0">
                <a:solidFill>
                  <a:srgbClr val="FFFF00"/>
                </a:solidFill>
                <a:cs typeface="B Zar" pitchFamily="2" charset="-78"/>
              </a:rPr>
              <a:t>ستاره (*) در حاشیه صفحات برای نشان دادن اهمیت موضوع و امکان طرح سؤال از آن در امتحانات.  تعجب(!) برای نشان دادن عدم توافق با قسمتی از نوشته یا عبارت</a:t>
            </a:r>
            <a:r>
              <a:rPr lang="ar-SA" sz="3500" dirty="0" smtClean="0">
                <a:solidFill>
                  <a:srgbClr val="FFFF00"/>
                </a:solidFill>
                <a:cs typeface="B Zar" pitchFamily="2" charset="-78"/>
              </a:rPr>
              <a:t>.</a:t>
            </a:r>
            <a:endParaRPr lang="en-US" sz="3500" dirty="0" smtClean="0">
              <a:solidFill>
                <a:srgbClr val="FFFF00"/>
              </a:solidFill>
              <a:cs typeface="B Zar" pitchFamily="2" charset="-78"/>
            </a:endParaRPr>
          </a:p>
          <a:p>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786842" cy="6643710"/>
          </a:xfrm>
        </p:spPr>
        <p:txBody>
          <a:bodyPr>
            <a:normAutofit fontScale="92500" lnSpcReduction="20000"/>
          </a:bodyPr>
          <a:lstStyle/>
          <a:p>
            <a:pPr algn="r" rtl="1">
              <a:buNone/>
            </a:pPr>
            <a:r>
              <a:rPr lang="fa-IR" b="1" dirty="0" smtClean="0">
                <a:effectLst/>
              </a:rPr>
              <a:t>                                </a:t>
            </a:r>
            <a:r>
              <a:rPr lang="fa-IR" sz="3900" b="1" dirty="0" smtClean="0">
                <a:effectLst/>
                <a:cs typeface="B Zar" pitchFamily="2" charset="-78"/>
              </a:rPr>
              <a:t> </a:t>
            </a:r>
            <a:r>
              <a:rPr lang="ar-SA" sz="3900" b="1" dirty="0" smtClean="0">
                <a:solidFill>
                  <a:srgbClr val="FFFF00"/>
                </a:solidFill>
                <a:effectLst/>
                <a:cs typeface="B Zar" pitchFamily="2" charset="-78"/>
              </a:rPr>
              <a:t>ج</a:t>
            </a:r>
            <a:r>
              <a:rPr lang="fa-IR" sz="3900" b="1" dirty="0" smtClean="0">
                <a:solidFill>
                  <a:srgbClr val="FFFF00"/>
                </a:solidFill>
                <a:effectLst/>
                <a:cs typeface="B Zar" pitchFamily="2" charset="-78"/>
              </a:rPr>
              <a:t>-</a:t>
            </a:r>
            <a:r>
              <a:rPr lang="ar-SA" sz="3900" b="1" dirty="0" smtClean="0">
                <a:solidFill>
                  <a:srgbClr val="FFFF00"/>
                </a:solidFill>
                <a:effectLst/>
                <a:cs typeface="B Zar" pitchFamily="2" charset="-78"/>
              </a:rPr>
              <a:t> بعد از کلاس</a:t>
            </a:r>
            <a:endParaRPr lang="en-US" dirty="0" smtClean="0">
              <a:solidFill>
                <a:srgbClr val="FFFF00"/>
              </a:solidFill>
              <a:effectLst/>
              <a:cs typeface="B Zar" pitchFamily="2" charset="-78"/>
            </a:endParaRPr>
          </a:p>
          <a:p>
            <a:pPr algn="just" rtl="1">
              <a:buNone/>
            </a:pPr>
            <a:r>
              <a:rPr lang="ar-SA" sz="3200" b="1" dirty="0" smtClean="0">
                <a:effectLst/>
                <a:cs typeface="B Zar" pitchFamily="2" charset="-78"/>
              </a:rPr>
              <a:t>1 - مرور یادداشت ها </a:t>
            </a:r>
            <a:endParaRPr lang="en-US" sz="3200" b="1" dirty="0" smtClean="0">
              <a:effectLst/>
              <a:cs typeface="B Zar" pitchFamily="2" charset="-78"/>
            </a:endParaRPr>
          </a:p>
          <a:p>
            <a:pPr algn="just" rtl="1">
              <a:buNone/>
            </a:pPr>
            <a:r>
              <a:rPr lang="ar-SA" sz="3200" dirty="0" smtClean="0">
                <a:effectLst/>
                <a:cs typeface="B Zar" pitchFamily="2" charset="-78"/>
              </a:rPr>
              <a:t>در خلال 24 ساعت باید براي هر كلاس 10 دقيقه </a:t>
            </a:r>
            <a:r>
              <a:rPr lang="fa-IR" sz="3200" dirty="0" smtClean="0">
                <a:effectLst/>
                <a:cs typeface="B Zar" pitchFamily="2" charset="-78"/>
              </a:rPr>
              <a:t>وقت گذاشت و </a:t>
            </a:r>
            <a:r>
              <a:rPr lang="ar-SA" sz="3200" dirty="0" smtClean="0">
                <a:effectLst/>
                <a:cs typeface="B Zar" pitchFamily="2" charset="-78"/>
              </a:rPr>
              <a:t>يادداشت ها را مرور كرد، زيرا در غير اينصورت 50 تا 80  درصد از مطالب از دست مي‌رود. مرور بلافاصله مطالب نتيجه بهتري نسبت به مرور پس از مدت طولاني به بار خواهد آورد. اگر دانشجويي درمدت 24 ساعت و يا قبل از جلسه درسي بعدي مطالب را مرور كند از ميزان محفوظات او كاسته و بر ميزان فراگيري او افزوده مي شود</a:t>
            </a:r>
            <a:r>
              <a:rPr lang="fa-IR" sz="3200" dirty="0" smtClean="0">
                <a:effectLst/>
                <a:cs typeface="B Zar" pitchFamily="2" charset="-78"/>
              </a:rPr>
              <a:t>.</a:t>
            </a:r>
            <a:endParaRPr lang="en-US" sz="3200" dirty="0">
              <a:effectLst/>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383632"/>
          </a:xfrm>
        </p:spPr>
        <p:txBody>
          <a:bodyPr>
            <a:noAutofit/>
          </a:bodyPr>
          <a:lstStyle/>
          <a:p>
            <a:pPr algn="r" rtl="1">
              <a:spcBef>
                <a:spcPts val="0"/>
              </a:spcBef>
              <a:buNone/>
            </a:pPr>
            <a:r>
              <a:rPr lang="ar-SA" sz="2400" b="1" dirty="0" smtClean="0"/>
              <a:t> </a:t>
            </a:r>
            <a:r>
              <a:rPr lang="fa-IR" sz="2400" b="1" dirty="0" smtClean="0">
                <a:cs typeface="B Zar" pitchFamily="2" charset="-78"/>
              </a:rPr>
              <a:t>2- </a:t>
            </a:r>
            <a:r>
              <a:rPr lang="ar-SA" sz="2400" b="1" dirty="0" smtClean="0">
                <a:effectLst/>
                <a:cs typeface="B Zar" pitchFamily="2" charset="-78"/>
              </a:rPr>
              <a:t>دوباره نویسی یادداشت ها</a:t>
            </a:r>
            <a:endParaRPr lang="en-US" sz="2400" b="1" dirty="0" smtClean="0">
              <a:effectLst/>
              <a:cs typeface="B Zar" pitchFamily="2" charset="-78"/>
            </a:endParaRPr>
          </a:p>
          <a:p>
            <a:pPr algn="just" rtl="1">
              <a:spcBef>
                <a:spcPts val="0"/>
              </a:spcBef>
              <a:buNone/>
            </a:pPr>
            <a:r>
              <a:rPr lang="ar-SA" sz="2400" dirty="0" smtClean="0">
                <a:effectLst/>
                <a:cs typeface="B Zar" pitchFamily="2" charset="-78"/>
              </a:rPr>
              <a:t> با سازماندهي و بازنگري هر چه سريعتر يادداشت ها پس از سخنراني به دلیل ایتکه موضوع درس هنوز در ذهن تازه و آماده است، مي توان از مثال ها و حقايقي كه در حافظه فرد از درس به جاي مانده و فرصت نوشتن آن ها را در حين سخنراني نداشته براي تكميل يادداشت ها استفاده كرد. </a:t>
            </a:r>
            <a:endParaRPr lang="fa-IR" sz="2400" dirty="0" smtClean="0">
              <a:effectLst/>
              <a:cs typeface="B Zar" pitchFamily="2" charset="-78"/>
            </a:endParaRPr>
          </a:p>
          <a:p>
            <a:pPr algn="just" rtl="1">
              <a:spcBef>
                <a:spcPts val="0"/>
              </a:spcBef>
              <a:buNone/>
            </a:pPr>
            <a:r>
              <a:rPr lang="ar-SA" sz="2400" dirty="0" smtClean="0">
                <a:effectLst/>
                <a:cs typeface="B Zar" pitchFamily="2" charset="-78"/>
              </a:rPr>
              <a:t>علاوه بر اين مي توان  قسمت هايي از درس را كه  مبهم باقي مانده است باز يابي كرده و از استاد، همكاسـي، از متن كتاب درسي و يا از طريق ساير منابع براي كسب اطلاعات بيشتر براي رفع ابهام كمك گرفت. </a:t>
            </a:r>
            <a:endParaRPr lang="fa-IR" sz="2400" dirty="0" smtClean="0">
              <a:effectLst/>
              <a:cs typeface="B Zar" pitchFamily="2" charset="-78"/>
            </a:endParaRPr>
          </a:p>
          <a:p>
            <a:pPr algn="just" rtl="1">
              <a:spcBef>
                <a:spcPts val="0"/>
              </a:spcBef>
              <a:buNone/>
            </a:pPr>
            <a:r>
              <a:rPr lang="fa-IR" sz="2400" dirty="0" smtClean="0">
                <a:effectLst/>
                <a:cs typeface="B Zar" pitchFamily="2" charset="-78"/>
              </a:rPr>
              <a:t>اگر مطلب یا نکته ای از قلم افتاده است، به آن اضافه کرد و یا اگر مطلب به غلط یادداشت شده، تصحیح نمود</a:t>
            </a:r>
            <a:r>
              <a:rPr lang="ar-SA" sz="2400" dirty="0" smtClean="0">
                <a:effectLst/>
                <a:cs typeface="B Zar" pitchFamily="2" charset="-78"/>
              </a:rPr>
              <a:t>. همچنین با تغييرکلمات مخفف به کلمات کامل،  علائم به کلمات  و جملات کوتاه به جملات بلندتر، جزوه را کامل کرد.</a:t>
            </a:r>
            <a:endParaRPr lang="en-US" sz="2400" dirty="0" smtClean="0">
              <a:effectLst/>
              <a:cs typeface="B Zar" pitchFamily="2" charset="-78"/>
            </a:endParaRPr>
          </a:p>
          <a:p>
            <a:pPr algn="r" rtl="1">
              <a:buNone/>
            </a:pPr>
            <a:endParaRPr lang="en-US" sz="24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643998" cy="6500858"/>
          </a:xfrm>
        </p:spPr>
        <p:txBody>
          <a:bodyPr>
            <a:normAutofit fontScale="62500" lnSpcReduction="20000"/>
          </a:bodyPr>
          <a:lstStyle/>
          <a:p>
            <a:pPr algn="just" rtl="1">
              <a:spcBef>
                <a:spcPts val="0"/>
              </a:spcBef>
              <a:buNone/>
            </a:pPr>
            <a:r>
              <a:rPr lang="ar-SA" sz="4500" dirty="0" smtClean="0">
                <a:solidFill>
                  <a:srgbClr val="FFFF00"/>
                </a:solidFill>
                <a:cs typeface="B Zar" pitchFamily="2" charset="-78"/>
              </a:rPr>
              <a:t>3- حاشيه نويسي در كنار يادداشت ها</a:t>
            </a:r>
            <a:endParaRPr lang="en-US" sz="4500" dirty="0" smtClean="0">
              <a:solidFill>
                <a:srgbClr val="FFFF00"/>
              </a:solidFill>
              <a:cs typeface="B Zar" pitchFamily="2" charset="-78"/>
            </a:endParaRPr>
          </a:p>
          <a:p>
            <a:pPr algn="just" rtl="1">
              <a:spcBef>
                <a:spcPts val="0"/>
              </a:spcBef>
              <a:buNone/>
            </a:pPr>
            <a:r>
              <a:rPr lang="ar-SA" sz="4500" dirty="0" smtClean="0">
                <a:solidFill>
                  <a:srgbClr val="FFFF00"/>
                </a:solidFill>
                <a:cs typeface="B Zar" pitchFamily="2" charset="-78"/>
              </a:rPr>
              <a:t> روش حاشيه نويسي در كنار يادداشت ها بر دوباره نويسي ارجحيت دارد، پيشنهاد هاي زير مي تواند در زمينه حاشيه نويسي در كنار يادداشت ها مفيد باشد.</a:t>
            </a:r>
            <a:endParaRPr lang="en-US" sz="4500" dirty="0" smtClean="0">
              <a:solidFill>
                <a:srgbClr val="FFFF00"/>
              </a:solidFill>
              <a:cs typeface="B Zar" pitchFamily="2" charset="-78"/>
            </a:endParaRPr>
          </a:p>
          <a:p>
            <a:pPr algn="just" rtl="1">
              <a:spcBef>
                <a:spcPts val="0"/>
              </a:spcBef>
              <a:buNone/>
            </a:pPr>
            <a:r>
              <a:rPr lang="ar-SA" sz="4500" dirty="0" smtClean="0">
                <a:solidFill>
                  <a:srgbClr val="FFFF00"/>
                </a:solidFill>
                <a:cs typeface="B Zar" pitchFamily="2" charset="-78"/>
              </a:rPr>
              <a:t>الف) خط کشیدن در زير و یا دور جملات كليدي و مفاهيم مهم .</a:t>
            </a:r>
            <a:endParaRPr lang="en-US" sz="4500" dirty="0" smtClean="0">
              <a:solidFill>
                <a:srgbClr val="FFFF00"/>
              </a:solidFill>
              <a:cs typeface="B Zar" pitchFamily="2" charset="-78"/>
            </a:endParaRPr>
          </a:p>
          <a:p>
            <a:pPr algn="just" rtl="1">
              <a:spcBef>
                <a:spcPts val="0"/>
              </a:spcBef>
              <a:buNone/>
            </a:pPr>
            <a:r>
              <a:rPr lang="ar-SA" sz="4500" dirty="0" smtClean="0">
                <a:solidFill>
                  <a:srgbClr val="FFFF00"/>
                </a:solidFill>
                <a:cs typeface="B Zar" pitchFamily="2" charset="-78"/>
              </a:rPr>
              <a:t>ب) استفاده از حاشيه هاي جزوه يا از صفحات خالي براي هماهنگ كردن يادداشت ها با متن كتاب درسي. براي ابن کار بهتر است شماره صفحه متن مربوط در كتاب  دركنار يادداشت ها نوشته شود.                    </a:t>
            </a:r>
            <a:r>
              <a:rPr lang="fa-IR" sz="4500" dirty="0" smtClean="0">
                <a:solidFill>
                  <a:srgbClr val="FFFF00"/>
                </a:solidFill>
                <a:cs typeface="B Zar" pitchFamily="2" charset="-78"/>
              </a:rPr>
              <a:t>                   </a:t>
            </a:r>
            <a:r>
              <a:rPr lang="ar-SA" sz="4500" dirty="0" smtClean="0">
                <a:solidFill>
                  <a:srgbClr val="FFFF00"/>
                </a:solidFill>
                <a:cs typeface="B Zar" pitchFamily="2" charset="-78"/>
              </a:rPr>
              <a:t>   </a:t>
            </a:r>
            <a:r>
              <a:rPr lang="fa-IR" sz="4500" dirty="0" smtClean="0">
                <a:solidFill>
                  <a:srgbClr val="FFFF00"/>
                </a:solidFill>
                <a:cs typeface="B Zar" pitchFamily="2" charset="-78"/>
              </a:rPr>
              <a:t>          </a:t>
            </a:r>
            <a:endParaRPr lang="en-US" sz="4500" dirty="0" smtClean="0">
              <a:solidFill>
                <a:srgbClr val="FFFF00"/>
              </a:solidFill>
              <a:cs typeface="B Zar" pitchFamily="2" charset="-78"/>
            </a:endParaRPr>
          </a:p>
          <a:p>
            <a:pPr algn="just" rtl="1">
              <a:spcBef>
                <a:spcPts val="0"/>
              </a:spcBef>
              <a:buNone/>
            </a:pPr>
            <a:r>
              <a:rPr lang="fa-IR" sz="4500" dirty="0" smtClean="0">
                <a:solidFill>
                  <a:srgbClr val="FFFF00"/>
                </a:solidFill>
                <a:cs typeface="B Zar" pitchFamily="2" charset="-78"/>
              </a:rPr>
              <a:t> ج) کشیدن پاره خطی عمودی در کنار یادداشت ها، یا پرانتز و کروشه ای در دو طرف یک یا چند جمله، برای نشــان دادن اهمیت آن ها .</a:t>
            </a:r>
            <a:endParaRPr lang="en-US" sz="4500" dirty="0" smtClean="0">
              <a:solidFill>
                <a:srgbClr val="FFFF00"/>
              </a:solidFill>
              <a:cs typeface="B Zar" pitchFamily="2" charset="-78"/>
            </a:endParaRPr>
          </a:p>
          <a:p>
            <a:pPr>
              <a:buNone/>
            </a:pP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8929718" cy="3786214"/>
          </a:xfrm>
        </p:spPr>
        <p:txBody>
          <a:bodyPr>
            <a:normAutofit/>
          </a:bodyPr>
          <a:lstStyle/>
          <a:p>
            <a:pPr algn="ctr">
              <a:buNone/>
            </a:pPr>
            <a:endParaRPr lang="fa-IR" sz="4000" dirty="0" smtClean="0"/>
          </a:p>
          <a:p>
            <a:pPr algn="ctr">
              <a:buNone/>
            </a:pPr>
            <a:r>
              <a:rPr lang="fa-IR" sz="4000" dirty="0" smtClean="0">
                <a:solidFill>
                  <a:srgbClr val="FFFF00"/>
                </a:solidFill>
              </a:rPr>
              <a:t>روش های یادداشت برداری</a:t>
            </a:r>
          </a:p>
          <a:p>
            <a:pPr algn="ctr">
              <a:buNone/>
            </a:pPr>
            <a:endParaRPr lang="en-US" sz="40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928802"/>
            <a:ext cx="8715436" cy="3500462"/>
          </a:xfrm>
        </p:spPr>
        <p:txBody>
          <a:bodyPr>
            <a:normAutofit/>
          </a:bodyPr>
          <a:lstStyle/>
          <a:p>
            <a:pPr algn="ctr" rtl="1">
              <a:buNone/>
            </a:pPr>
            <a:r>
              <a:rPr lang="en-US" sz="8800" dirty="0" smtClean="0">
                <a:latin typeface="Times New Roman" pitchFamily="18" charset="0"/>
                <a:cs typeface="Times New Roman" pitchFamily="18" charset="0"/>
              </a:rPr>
              <a:t>concept map</a:t>
            </a:r>
            <a:endParaRPr lang="en-US" sz="8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57158" y="357166"/>
            <a:ext cx="8429684" cy="6215106"/>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6264696"/>
          </a:xfrm>
        </p:spPr>
        <p:txBody>
          <a:bodyPr>
            <a:noAutofit/>
          </a:bodyPr>
          <a:lstStyle/>
          <a:p>
            <a:pPr algn="just" rtl="1"/>
            <a:r>
              <a:rPr lang="fa-IR" sz="2800" dirty="0">
                <a:cs typeface="B Zar" panose="00000400000000000000" pitchFamily="2" charset="-78"/>
              </a:rPr>
              <a:t>به </a:t>
            </a:r>
            <a:r>
              <a:rPr lang="fa-IR" sz="2800" dirty="0" smtClean="0">
                <a:cs typeface="B Zar" panose="00000400000000000000" pitchFamily="2" charset="-78"/>
              </a:rPr>
              <a:t>افرادی </a:t>
            </a:r>
            <a:r>
              <a:rPr lang="fa-IR" sz="2800" dirty="0">
                <a:cs typeface="B Zar" panose="00000400000000000000" pitchFamily="2" charset="-78"/>
              </a:rPr>
              <a:t>که به سبک یادگیری دیداری تمایل دارند، توصیه می‌کنیم حتما این روش را امتحان کنند. در یادداشت‌برداری به روش ترسیم نقشه‌ی ذهنی، ارتباط بین نکات مختلفی که از یک مفهوم مرکزی منشعب شده‌اند، به شکل تصویری قابل مشاهده است. عبارت «نقشه‌ی ذهنی» نخستین بار توسط تونی بوزان مطرح شد، اما قدمت ایده‌ی اصلی این روش به قرن‌ها قبل برمی‌گردد. گفته می‌شود حتی فلاسفه‌ی قرن سوم میلادی نیز در تصویرسازی مفاهیم از روشی مشابه نقشه‌‌ی ذهنی استفاده می‌کردند.</a:t>
            </a:r>
          </a:p>
          <a:p>
            <a:pPr algn="just" rtl="1"/>
            <a:r>
              <a:rPr lang="fa-IR" sz="2800" dirty="0">
                <a:cs typeface="B Zar" panose="00000400000000000000" pitchFamily="2" charset="-78"/>
              </a:rPr>
              <a:t>ساختار نقشه‌ی ذهنی به مغز انسان شبیه است.</a:t>
            </a:r>
          </a:p>
          <a:p>
            <a:pPr algn="just" rtl="1"/>
            <a:endParaRPr lang="fa-IR" sz="2800" dirty="0">
              <a:cs typeface="B Zar" panose="00000400000000000000" pitchFamily="2" charset="-78"/>
            </a:endParaRPr>
          </a:p>
        </p:txBody>
      </p:sp>
    </p:spTree>
    <p:extLst>
      <p:ext uri="{BB962C8B-B14F-4D97-AF65-F5344CB8AC3E}">
        <p14:creationId xmlns:p14="http://schemas.microsoft.com/office/powerpoint/2010/main" val="1100470340"/>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آموزشی"/>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642918"/>
            <a:ext cx="8429684" cy="5786478"/>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49-Copy.png"/>
          <p:cNvPicPr>
            <a:picLocks noGrp="1" noChangeAspect="1" noChangeArrowheads="1"/>
          </p:cNvPicPr>
          <p:nvPr>
            <p:ph idx="1"/>
          </p:nvPr>
        </p:nvPicPr>
        <p:blipFill>
          <a:blip r:embed="rId2" cstate="print"/>
          <a:srcRect/>
          <a:stretch>
            <a:fillRect/>
          </a:stretch>
        </p:blipFill>
        <p:spPr bwMode="auto">
          <a:xfrm>
            <a:off x="142844" y="214290"/>
            <a:ext cx="8786874" cy="6429420"/>
          </a:xfrm>
          <a:prstGeom prst="rect">
            <a:avLst/>
          </a:prstGeom>
          <a:noFill/>
        </p:spPr>
      </p:pic>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rtl="1">
              <a:buNone/>
            </a:pPr>
            <a:r>
              <a:rPr lang="fa-IR" sz="3400" dirty="0" smtClean="0">
                <a:effectLst/>
                <a:cs typeface="B Zar" pitchFamily="2" charset="-78"/>
              </a:rPr>
              <a:t>نقشه ذهنی </a:t>
            </a:r>
            <a:r>
              <a:rPr lang="ar-SA" sz="3400" dirty="0" smtClean="0">
                <a:effectLst/>
                <a:cs typeface="B Zar" pitchFamily="2" charset="-78"/>
              </a:rPr>
              <a:t>روش علمی یادداشت برداری است كه بوسیله آن می توان شكل كلی موضوع و ارتباط بین نكات مختلف را نشان داد.</a:t>
            </a:r>
            <a:endParaRPr lang="fa-IR" sz="3400" dirty="0" smtClean="0">
              <a:effectLst/>
              <a:cs typeface="B Zar" pitchFamily="2" charset="-78"/>
            </a:endParaRPr>
          </a:p>
          <a:p>
            <a:pPr algn="just" rtl="1">
              <a:buNone/>
            </a:pPr>
            <a:r>
              <a:rPr lang="ar-SA" sz="3400" dirty="0">
                <a:effectLst/>
                <a:cs typeface="B Zar" pitchFamily="2" charset="-78"/>
              </a:rPr>
              <a:t>مزیت دیگر این روش آن است كه به راحتی می توان مطالب جدید را به نقشه ذهنی تكمیل شده اضافه كرد، بدون آنكه نظم مطالب از بین برود، در یادداشت برداری معمولی این كار امكان ندارد. مهم تر از همه اینكه شكل ظاهری نقشه ذهنی در به خاطر آوردن مطالب كمك بسیاری می كند.</a:t>
            </a:r>
          </a:p>
          <a:p>
            <a:pPr algn="just" rtl="1">
              <a:buNone/>
            </a:pPr>
            <a:r>
              <a:rPr lang="ar-SA" sz="3400" dirty="0" smtClean="0">
                <a:effectLst/>
                <a:cs typeface="B Zar" pitchFamily="2" charset="-78"/>
              </a:rPr>
              <a:t> </a:t>
            </a:r>
            <a:endParaRPr lang="en-US" sz="3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9001156" cy="6429420"/>
          </a:xfrm>
        </p:spPr>
        <p:txBody>
          <a:bodyPr>
            <a:normAutofit/>
          </a:bodyPr>
          <a:lstStyle/>
          <a:p>
            <a:pPr algn="just" rtl="1">
              <a:buNone/>
            </a:pPr>
            <a:r>
              <a:rPr lang="fa-IR" sz="4800" dirty="0" smtClean="0">
                <a:solidFill>
                  <a:srgbClr val="FFFF00"/>
                </a:solidFill>
                <a:effectLst/>
                <a:cs typeface="B Zar" pitchFamily="2" charset="-78"/>
              </a:rPr>
              <a:t>این روش،علاوه بر تسهیل درحفظ مطالب، بازخوانی و مرور مجدد مطالب را در ایام امتحانات راحت تر و سریع تر می کند. </a:t>
            </a:r>
            <a:endParaRPr lang="en-US" sz="4800" dirty="0" smtClean="0">
              <a:solidFill>
                <a:srgbClr val="FFFF00"/>
              </a:solidFill>
              <a:effectLst/>
              <a:cs typeface="B Zar" pitchFamily="2" charset="-78"/>
            </a:endParaRPr>
          </a:p>
          <a:p>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215106"/>
          </a:xfrm>
        </p:spPr>
        <p:txBody>
          <a:bodyPr>
            <a:noAutofit/>
          </a:bodyPr>
          <a:lstStyle/>
          <a:p>
            <a:pPr algn="just" rtl="1">
              <a:spcBef>
                <a:spcPts val="0"/>
              </a:spcBef>
              <a:buNone/>
            </a:pPr>
            <a:r>
              <a:rPr lang="fa-IR" sz="3000" dirty="0" smtClean="0">
                <a:solidFill>
                  <a:srgbClr val="FFFF00"/>
                </a:solidFill>
                <a:cs typeface="B Zar" pitchFamily="2" charset="-78"/>
              </a:rPr>
              <a:t>همچنین استفاده از نقشه ذهنی به هنگام امتحان کمک میکند تا تشخیص دهیم که سؤال مطرح شده، دقیقاً مربوط به کدام بخش از درس است و می توانیم جواب آن را سریع تر بیابیم. </a:t>
            </a:r>
            <a:endParaRPr lang="en-US" sz="3000" dirty="0" smtClean="0">
              <a:solidFill>
                <a:srgbClr val="FFFF00"/>
              </a:solidFill>
              <a:cs typeface="B Zar" pitchFamily="2" charset="-78"/>
            </a:endParaRPr>
          </a:p>
          <a:p>
            <a:pPr algn="just" rtl="1">
              <a:spcBef>
                <a:spcPts val="0"/>
              </a:spcBef>
              <a:buNone/>
            </a:pPr>
            <a:r>
              <a:rPr lang="fa-IR" sz="3200" dirty="0" smtClean="0">
                <a:solidFill>
                  <a:srgbClr val="FFFF00"/>
                </a:solidFill>
                <a:effectLst/>
                <a:cs typeface="B Zar" pitchFamily="2" charset="-78"/>
              </a:rPr>
              <a:t>نقشه ذهنی </a:t>
            </a:r>
            <a:r>
              <a:rPr lang="ar-SA" sz="3000" dirty="0" smtClean="0">
                <a:solidFill>
                  <a:srgbClr val="FFFF00"/>
                </a:solidFill>
                <a:cs typeface="B Zar" pitchFamily="2" charset="-78"/>
              </a:rPr>
              <a:t>علاوه بر یادداشت برداری در موارد زیر نیز كاربرد دارد:</a:t>
            </a:r>
            <a:endParaRPr lang="en-US" sz="3000" dirty="0" smtClean="0">
              <a:solidFill>
                <a:srgbClr val="FFFF00"/>
              </a:solidFill>
              <a:cs typeface="B Zar" pitchFamily="2" charset="-78"/>
            </a:endParaRPr>
          </a:p>
          <a:p>
            <a:pPr algn="just" rtl="1">
              <a:spcBef>
                <a:spcPts val="0"/>
              </a:spcBef>
              <a:buNone/>
            </a:pPr>
            <a:r>
              <a:rPr lang="fa-IR" sz="3000" dirty="0" smtClean="0">
                <a:solidFill>
                  <a:srgbClr val="FFFF00"/>
                </a:solidFill>
                <a:cs typeface="B Zar" pitchFamily="2" charset="-78"/>
              </a:rPr>
              <a:t>1</a:t>
            </a:r>
            <a:r>
              <a:rPr lang="ar-SA" sz="3000" dirty="0" smtClean="0">
                <a:solidFill>
                  <a:srgbClr val="FFFF00"/>
                </a:solidFill>
                <a:cs typeface="B Zar" pitchFamily="2" charset="-78"/>
              </a:rPr>
              <a:t>- خلاصه كردن مطالب.</a:t>
            </a:r>
            <a:endParaRPr lang="en-US" sz="3000" dirty="0" smtClean="0">
              <a:solidFill>
                <a:srgbClr val="FFFF00"/>
              </a:solidFill>
              <a:cs typeface="B Zar" pitchFamily="2" charset="-78"/>
            </a:endParaRPr>
          </a:p>
          <a:p>
            <a:pPr algn="just" rtl="1">
              <a:spcBef>
                <a:spcPts val="0"/>
              </a:spcBef>
              <a:buNone/>
            </a:pPr>
            <a:r>
              <a:rPr lang="fa-IR" sz="3000" dirty="0" smtClean="0">
                <a:solidFill>
                  <a:srgbClr val="FFFF00"/>
                </a:solidFill>
                <a:cs typeface="B Zar" pitchFamily="2" charset="-78"/>
              </a:rPr>
              <a:t>2</a:t>
            </a:r>
            <a:r>
              <a:rPr lang="ar-SA" sz="3000" dirty="0" smtClean="0">
                <a:solidFill>
                  <a:srgbClr val="FFFF00"/>
                </a:solidFill>
                <a:cs typeface="B Zar" pitchFamily="2" charset="-78"/>
              </a:rPr>
              <a:t>- تنظیم مطالبی كه از منابع مختلف گردآوری شده است.</a:t>
            </a:r>
            <a:endParaRPr lang="en-US" sz="3000" dirty="0" smtClean="0">
              <a:solidFill>
                <a:srgbClr val="FFFF00"/>
              </a:solidFill>
              <a:cs typeface="B Zar" pitchFamily="2" charset="-78"/>
            </a:endParaRPr>
          </a:p>
          <a:p>
            <a:pPr algn="just" rtl="1">
              <a:spcBef>
                <a:spcPts val="0"/>
              </a:spcBef>
              <a:buNone/>
            </a:pPr>
            <a:r>
              <a:rPr lang="fa-IR" sz="3000" dirty="0" smtClean="0">
                <a:solidFill>
                  <a:srgbClr val="FFFF00"/>
                </a:solidFill>
                <a:cs typeface="B Zar" pitchFamily="2" charset="-78"/>
              </a:rPr>
              <a:t>3</a:t>
            </a:r>
            <a:r>
              <a:rPr lang="ar-SA" sz="3000" dirty="0" smtClean="0">
                <a:solidFill>
                  <a:srgbClr val="FFFF00"/>
                </a:solidFill>
                <a:cs typeface="B Zar" pitchFamily="2" charset="-78"/>
              </a:rPr>
              <a:t>- بررسی مسائل دشوار و پیچیده.</a:t>
            </a:r>
            <a:endParaRPr lang="en-US" sz="3000" dirty="0" smtClean="0">
              <a:solidFill>
                <a:srgbClr val="FFFF00"/>
              </a:solidFill>
              <a:cs typeface="B Zar" pitchFamily="2" charset="-78"/>
            </a:endParaRPr>
          </a:p>
          <a:p>
            <a:pPr algn="just">
              <a:spcBef>
                <a:spcPts val="0"/>
              </a:spcBef>
              <a:buNone/>
            </a:pPr>
            <a:r>
              <a:rPr lang="fa-IR" sz="3000" dirty="0" smtClean="0">
                <a:solidFill>
                  <a:srgbClr val="FFFF00"/>
                </a:solidFill>
                <a:cs typeface="B Zar" pitchFamily="2" charset="-78"/>
              </a:rPr>
              <a:t>4</a:t>
            </a:r>
            <a:r>
              <a:rPr lang="ar-SA" sz="3000" dirty="0" smtClean="0">
                <a:solidFill>
                  <a:srgbClr val="FFFF00"/>
                </a:solidFill>
                <a:cs typeface="B Zar" pitchFamily="2" charset="-78"/>
              </a:rPr>
              <a:t>- ایجاد طرحی كلی از موضوع مورد مطالعه</a:t>
            </a:r>
            <a:endParaRPr lang="en-US" sz="3000" dirty="0">
              <a:solidFill>
                <a:srgbClr val="FFFF00"/>
              </a:solidFill>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715436" cy="6858000"/>
          </a:xfrm>
        </p:spPr>
        <p:txBody>
          <a:bodyPr>
            <a:noAutofit/>
          </a:bodyPr>
          <a:lstStyle/>
          <a:p>
            <a:pPr algn="ctr" rtl="1">
              <a:spcBef>
                <a:spcPts val="0"/>
              </a:spcBef>
              <a:buNone/>
            </a:pPr>
            <a:r>
              <a:rPr lang="ar-SA" sz="2800" b="1" dirty="0" smtClean="0">
                <a:solidFill>
                  <a:srgbClr val="FFFF00"/>
                </a:solidFill>
                <a:cs typeface="B Zar" pitchFamily="2" charset="-78"/>
              </a:rPr>
              <a:t>ترسیم نقشه ذهنی</a:t>
            </a:r>
            <a:r>
              <a:rPr lang="fa-IR" sz="2800" b="1" dirty="0" smtClean="0">
                <a:solidFill>
                  <a:srgbClr val="FFFF00"/>
                </a:solidFill>
                <a:cs typeface="B Zar" pitchFamily="2" charset="-78"/>
              </a:rPr>
              <a:t> </a:t>
            </a:r>
          </a:p>
          <a:p>
            <a:pPr algn="ctr" rtl="1">
              <a:spcBef>
                <a:spcPts val="0"/>
              </a:spcBef>
              <a:buNone/>
            </a:pPr>
            <a:r>
              <a:rPr lang="ar-SA" sz="3600" dirty="0" smtClean="0">
                <a:cs typeface="B Zar" pitchFamily="2" charset="-78"/>
              </a:rPr>
              <a:t>1- موضوع اصلی </a:t>
            </a:r>
            <a:r>
              <a:rPr lang="fa-IR" sz="3600" dirty="0" smtClean="0">
                <a:cs typeface="B Zar" pitchFamily="2" charset="-78"/>
              </a:rPr>
              <a:t>در </a:t>
            </a:r>
            <a:r>
              <a:rPr lang="ar-SA" sz="3600" dirty="0" smtClean="0">
                <a:cs typeface="B Zar" pitchFamily="2" charset="-78"/>
              </a:rPr>
              <a:t>وسط صفحه نوشته شده دور آن خط كشیده ، سپس از این قسمت خطی  به طرف بالا یا اطراف صفحه امتداد داده می شود. این قسمت با شماره 1 در شكل مشخص شده است. </a:t>
            </a:r>
            <a:endParaRPr lang="en-US" sz="3600" dirty="0" smtClean="0">
              <a:cs typeface="B Zar" pitchFamily="2" charset="-78"/>
            </a:endParaRPr>
          </a:p>
          <a:p>
            <a:pPr algn="just" rtl="1">
              <a:spcBef>
                <a:spcPts val="0"/>
              </a:spcBef>
              <a:buNone/>
            </a:pPr>
            <a:r>
              <a:rPr lang="ar-SA" sz="3600" dirty="0" smtClean="0">
                <a:cs typeface="B Zar" pitchFamily="2" charset="-78"/>
              </a:rPr>
              <a:t>2- سپس خطوطی را از </a:t>
            </a:r>
            <a:r>
              <a:rPr lang="ar-SA" sz="3600" dirty="0" smtClean="0">
                <a:cs typeface="B Zar" pitchFamily="2" charset="-78"/>
              </a:rPr>
              <a:t>خط</a:t>
            </a:r>
            <a:r>
              <a:rPr lang="fa-IR" sz="3600" dirty="0" smtClean="0">
                <a:cs typeface="B Zar" pitchFamily="2" charset="-78"/>
              </a:rPr>
              <a:t>وط</a:t>
            </a:r>
            <a:r>
              <a:rPr lang="ar-SA" sz="3600" dirty="0" smtClean="0">
                <a:cs typeface="B Zar" pitchFamily="2" charset="-78"/>
              </a:rPr>
              <a:t> </a:t>
            </a:r>
            <a:r>
              <a:rPr lang="ar-SA" sz="3600" dirty="0" smtClean="0">
                <a:cs typeface="B Zar" pitchFamily="2" charset="-78"/>
              </a:rPr>
              <a:t>اصلی انشعاب داده و نكات مهم مرتبط با موضوع در كنار این خطوط نوشته می شود. این قسمت‌ها با شماره 2 در شكل</a:t>
            </a:r>
            <a:r>
              <a:rPr lang="fa-IR" sz="3600" dirty="0" smtClean="0">
                <a:cs typeface="B Zar" pitchFamily="2" charset="-78"/>
              </a:rPr>
              <a:t> </a:t>
            </a:r>
            <a:r>
              <a:rPr lang="ar-SA" sz="3600" dirty="0" smtClean="0">
                <a:cs typeface="B Zar" pitchFamily="2" charset="-78"/>
              </a:rPr>
              <a:t>نشان داده شده است</a:t>
            </a:r>
            <a:r>
              <a:rPr lang="ar-SA" sz="2800" dirty="0" smtClean="0">
                <a:cs typeface="B Zar" pitchFamily="2" charset="-78"/>
              </a:rPr>
              <a:t>. </a:t>
            </a:r>
            <a:endParaRPr lang="en-US" sz="28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929718" cy="6429420"/>
          </a:xfrm>
        </p:spPr>
        <p:txBody>
          <a:bodyPr>
            <a:noAutofit/>
          </a:bodyPr>
          <a:lstStyle/>
          <a:p>
            <a:pPr algn="r" rtl="1">
              <a:buNone/>
            </a:pPr>
            <a:r>
              <a:rPr lang="ar-SA" sz="4000" dirty="0" smtClean="0">
                <a:cs typeface="B Zar" pitchFamily="2" charset="-78"/>
              </a:rPr>
              <a:t>3- اگر مطالب دیگری در ارتباط با نكات قبلی وجود دارد، خطوط قبلی  انشعاب داده  شده و آن مطالب نوشته می شوند. این قسمت‌ها با شماره 3 در شكل</a:t>
            </a:r>
            <a:r>
              <a:rPr lang="fa-IR" sz="4000" dirty="0" smtClean="0">
                <a:cs typeface="B Zar" pitchFamily="2" charset="-78"/>
              </a:rPr>
              <a:t> </a:t>
            </a:r>
            <a:r>
              <a:rPr lang="ar-SA" sz="4000" dirty="0" smtClean="0">
                <a:cs typeface="B Zar" pitchFamily="2" charset="-78"/>
              </a:rPr>
              <a:t>نشان داده شده است .</a:t>
            </a:r>
            <a:endParaRPr lang="en-US" sz="4000" dirty="0" smtClean="0">
              <a:cs typeface="B Zar" pitchFamily="2" charset="-78"/>
            </a:endParaRPr>
          </a:p>
          <a:p>
            <a:pPr algn="r" rtl="1">
              <a:buNone/>
            </a:pPr>
            <a:r>
              <a:rPr lang="ar-SA" sz="4000" dirty="0" smtClean="0">
                <a:cs typeface="B Zar" pitchFamily="2" charset="-78"/>
              </a:rPr>
              <a:t> 4- خطوط قبلی باز هم انشعاب داده شده و مطالب جزئی تر در كنار آنها نوشته می شوند(شماره 4 </a:t>
            </a:r>
            <a:r>
              <a:rPr lang="fa-IR" sz="4000" dirty="0" smtClean="0">
                <a:cs typeface="B Zar" pitchFamily="2" charset="-78"/>
              </a:rPr>
              <a:t> به بعد</a:t>
            </a:r>
            <a:r>
              <a:rPr lang="ar-SA" sz="4000" dirty="0" smtClean="0">
                <a:cs typeface="B Zar" pitchFamily="2" charset="-78"/>
              </a:rPr>
              <a:t> </a:t>
            </a:r>
            <a:r>
              <a:rPr lang="fa-IR" sz="4000" dirty="0" smtClean="0">
                <a:cs typeface="B Zar" pitchFamily="2" charset="-78"/>
              </a:rPr>
              <a:t>)</a:t>
            </a:r>
            <a:endParaRPr lang="en-US" sz="40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95000"/>
                <a:lumMod val="95000"/>
              </a:schemeClr>
            </a:gs>
            <a:gs pos="60000">
              <a:schemeClr val="bg1">
                <a:satMod val="125000"/>
                <a:lumOff val="10000"/>
                <a:lumMod val="100000"/>
              </a:schemeClr>
            </a:gs>
            <a:gs pos="100000">
              <a:schemeClr val="bg1">
                <a:shade val="95000"/>
                <a:satMod val="135000"/>
                <a:lumOff val="50000"/>
                <a:lumMod val="100000"/>
              </a:schemeClr>
            </a:gs>
          </a:gsLst>
          <a:lin ang="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0" y="11344"/>
            <a:ext cx="9144000" cy="6858000"/>
          </a:xfrm>
          <a:prstGeom prst="rect">
            <a:avLst/>
          </a:prstGeom>
        </p:spPr>
      </p:pic>
      <p:pic>
        <p:nvPicPr>
          <p:cNvPr id="12" name="Picture 11"/>
          <p:cNvPicPr>
            <a:picLocks noChangeAspect="1"/>
          </p:cNvPicPr>
          <p:nvPr/>
        </p:nvPicPr>
        <p:blipFill>
          <a:blip r:embed="rId3" cstate="print"/>
          <a:stretch>
            <a:fillRect/>
          </a:stretch>
        </p:blipFill>
        <p:spPr>
          <a:xfrm>
            <a:off x="2458176" y="1791341"/>
            <a:ext cx="447737" cy="400106"/>
          </a:xfrm>
          <a:prstGeom prst="rect">
            <a:avLst/>
          </a:prstGeom>
        </p:spPr>
      </p:pic>
      <p:pic>
        <p:nvPicPr>
          <p:cNvPr id="13" name="Picture 12"/>
          <p:cNvPicPr>
            <a:picLocks noChangeAspect="1"/>
          </p:cNvPicPr>
          <p:nvPr/>
        </p:nvPicPr>
        <p:blipFill>
          <a:blip r:embed="rId4" cstate="print"/>
          <a:stretch>
            <a:fillRect/>
          </a:stretch>
        </p:blipFill>
        <p:spPr>
          <a:xfrm>
            <a:off x="2509361" y="2426947"/>
            <a:ext cx="451143" cy="396274"/>
          </a:xfrm>
          <a:prstGeom prst="rect">
            <a:avLst/>
          </a:prstGeom>
        </p:spPr>
      </p:pic>
      <p:pic>
        <p:nvPicPr>
          <p:cNvPr id="14" name="Picture 13"/>
          <p:cNvPicPr>
            <a:picLocks noChangeAspect="1"/>
          </p:cNvPicPr>
          <p:nvPr/>
        </p:nvPicPr>
        <p:blipFill>
          <a:blip r:embed="rId5" cstate="print"/>
          <a:stretch>
            <a:fillRect/>
          </a:stretch>
        </p:blipFill>
        <p:spPr>
          <a:xfrm>
            <a:off x="637666" y="2525370"/>
            <a:ext cx="447737" cy="400106"/>
          </a:xfrm>
          <a:prstGeom prst="rect">
            <a:avLst/>
          </a:prstGeom>
        </p:spPr>
      </p:pic>
      <p:pic>
        <p:nvPicPr>
          <p:cNvPr id="15" name="Picture 14"/>
          <p:cNvPicPr>
            <a:picLocks noChangeAspect="1"/>
          </p:cNvPicPr>
          <p:nvPr/>
        </p:nvPicPr>
        <p:blipFill>
          <a:blip r:embed="rId6" cstate="print"/>
          <a:stretch>
            <a:fillRect/>
          </a:stretch>
        </p:blipFill>
        <p:spPr>
          <a:xfrm>
            <a:off x="3633028" y="5169130"/>
            <a:ext cx="451143" cy="396274"/>
          </a:xfrm>
          <a:prstGeom prst="rect">
            <a:avLst/>
          </a:prstGeom>
        </p:spPr>
      </p:pic>
      <p:pic>
        <p:nvPicPr>
          <p:cNvPr id="16" name="Picture 15"/>
          <p:cNvPicPr>
            <a:picLocks noChangeAspect="1"/>
          </p:cNvPicPr>
          <p:nvPr/>
        </p:nvPicPr>
        <p:blipFill>
          <a:blip r:embed="rId4" cstate="print"/>
          <a:stretch>
            <a:fillRect/>
          </a:stretch>
        </p:blipFill>
        <p:spPr>
          <a:xfrm>
            <a:off x="6012160" y="1124744"/>
            <a:ext cx="451143" cy="396274"/>
          </a:xfrm>
          <a:prstGeom prst="rect">
            <a:avLst/>
          </a:prstGeom>
        </p:spPr>
      </p:pic>
      <p:pic>
        <p:nvPicPr>
          <p:cNvPr id="17" name="Picture 16"/>
          <p:cNvPicPr>
            <a:picLocks noChangeAspect="1"/>
          </p:cNvPicPr>
          <p:nvPr/>
        </p:nvPicPr>
        <p:blipFill>
          <a:blip r:embed="rId4" cstate="print"/>
          <a:stretch>
            <a:fillRect/>
          </a:stretch>
        </p:blipFill>
        <p:spPr>
          <a:xfrm>
            <a:off x="6210436" y="4324047"/>
            <a:ext cx="451143" cy="396274"/>
          </a:xfrm>
          <a:prstGeom prst="rect">
            <a:avLst/>
          </a:prstGeom>
        </p:spPr>
      </p:pic>
      <p:pic>
        <p:nvPicPr>
          <p:cNvPr id="18" name="Picture 17"/>
          <p:cNvPicPr>
            <a:picLocks noChangeAspect="1"/>
          </p:cNvPicPr>
          <p:nvPr/>
        </p:nvPicPr>
        <p:blipFill>
          <a:blip r:embed="rId6" cstate="print"/>
          <a:stretch>
            <a:fillRect/>
          </a:stretch>
        </p:blipFill>
        <p:spPr>
          <a:xfrm>
            <a:off x="7092280" y="3242207"/>
            <a:ext cx="451143" cy="396274"/>
          </a:xfrm>
          <a:prstGeom prst="rect">
            <a:avLst/>
          </a:prstGeom>
        </p:spPr>
      </p:pic>
      <p:pic>
        <p:nvPicPr>
          <p:cNvPr id="21" name="Picture 20"/>
          <p:cNvPicPr>
            <a:picLocks noChangeAspect="1"/>
          </p:cNvPicPr>
          <p:nvPr/>
        </p:nvPicPr>
        <p:blipFill>
          <a:blip r:embed="rId7" cstate="print"/>
          <a:stretch>
            <a:fillRect/>
          </a:stretch>
        </p:blipFill>
        <p:spPr>
          <a:xfrm>
            <a:off x="4499992" y="1859580"/>
            <a:ext cx="528972" cy="492085"/>
          </a:xfrm>
          <a:prstGeom prst="rect">
            <a:avLst/>
          </a:prstGeom>
        </p:spPr>
      </p:pic>
      <p:pic>
        <p:nvPicPr>
          <p:cNvPr id="22" name="Picture 21"/>
          <p:cNvPicPr>
            <a:picLocks noChangeAspect="1"/>
          </p:cNvPicPr>
          <p:nvPr/>
        </p:nvPicPr>
        <p:blipFill>
          <a:blip r:embed="rId8" cstate="print"/>
          <a:stretch>
            <a:fillRect/>
          </a:stretch>
        </p:blipFill>
        <p:spPr>
          <a:xfrm>
            <a:off x="5366354" y="1920588"/>
            <a:ext cx="530398" cy="493819"/>
          </a:xfrm>
          <a:prstGeom prst="rect">
            <a:avLst/>
          </a:prstGeom>
        </p:spPr>
      </p:pic>
      <p:pic>
        <p:nvPicPr>
          <p:cNvPr id="23" name="Picture 22"/>
          <p:cNvPicPr>
            <a:picLocks noChangeAspect="1"/>
          </p:cNvPicPr>
          <p:nvPr/>
        </p:nvPicPr>
        <p:blipFill>
          <a:blip r:embed="rId9" cstate="print"/>
          <a:stretch>
            <a:fillRect/>
          </a:stretch>
        </p:blipFill>
        <p:spPr>
          <a:xfrm>
            <a:off x="5366354" y="2995297"/>
            <a:ext cx="530398" cy="493819"/>
          </a:xfrm>
          <a:prstGeom prst="rect">
            <a:avLst/>
          </a:prstGeom>
        </p:spPr>
      </p:pic>
      <p:pic>
        <p:nvPicPr>
          <p:cNvPr id="24" name="Picture 23"/>
          <p:cNvPicPr>
            <a:picLocks noChangeAspect="1"/>
          </p:cNvPicPr>
          <p:nvPr/>
        </p:nvPicPr>
        <p:blipFill>
          <a:blip r:embed="rId9" cstate="print"/>
          <a:stretch>
            <a:fillRect/>
          </a:stretch>
        </p:blipFill>
        <p:spPr>
          <a:xfrm>
            <a:off x="4326299" y="3952991"/>
            <a:ext cx="530398" cy="493819"/>
          </a:xfrm>
          <a:prstGeom prst="rect">
            <a:avLst/>
          </a:prstGeom>
        </p:spPr>
      </p:pic>
      <p:pic>
        <p:nvPicPr>
          <p:cNvPr id="25" name="Picture 24"/>
          <p:cNvPicPr>
            <a:picLocks noChangeAspect="1"/>
          </p:cNvPicPr>
          <p:nvPr/>
        </p:nvPicPr>
        <p:blipFill>
          <a:blip r:embed="rId9" cstate="print"/>
          <a:stretch>
            <a:fillRect/>
          </a:stretch>
        </p:blipFill>
        <p:spPr>
          <a:xfrm>
            <a:off x="3818972" y="2576311"/>
            <a:ext cx="530398" cy="493819"/>
          </a:xfrm>
          <a:prstGeom prst="rect">
            <a:avLst/>
          </a:prstGeom>
        </p:spPr>
      </p:pic>
      <p:pic>
        <p:nvPicPr>
          <p:cNvPr id="26" name="Picture 25"/>
          <p:cNvPicPr>
            <a:picLocks noChangeAspect="1"/>
          </p:cNvPicPr>
          <p:nvPr/>
        </p:nvPicPr>
        <p:blipFill>
          <a:blip r:embed="rId6" cstate="print"/>
          <a:stretch>
            <a:fillRect/>
          </a:stretch>
        </p:blipFill>
        <p:spPr>
          <a:xfrm>
            <a:off x="5967447" y="2436281"/>
            <a:ext cx="451143" cy="396274"/>
          </a:xfrm>
          <a:prstGeom prst="rect">
            <a:avLst/>
          </a:prstGeom>
        </p:spPr>
      </p:pic>
      <p:pic>
        <p:nvPicPr>
          <p:cNvPr id="27" name="Picture 26"/>
          <p:cNvPicPr>
            <a:picLocks noChangeAspect="1"/>
          </p:cNvPicPr>
          <p:nvPr/>
        </p:nvPicPr>
        <p:blipFill>
          <a:blip r:embed="rId10" cstate="print"/>
          <a:stretch>
            <a:fillRect/>
          </a:stretch>
        </p:blipFill>
        <p:spPr>
          <a:xfrm>
            <a:off x="5003169" y="4675311"/>
            <a:ext cx="530398" cy="493819"/>
          </a:xfrm>
          <a:prstGeom prst="rect">
            <a:avLst/>
          </a:prstGeom>
        </p:spPr>
      </p:pic>
      <p:pic>
        <p:nvPicPr>
          <p:cNvPr id="28" name="Picture 27"/>
          <p:cNvPicPr>
            <a:picLocks noChangeAspect="1"/>
          </p:cNvPicPr>
          <p:nvPr/>
        </p:nvPicPr>
        <p:blipFill>
          <a:blip r:embed="rId6" cstate="print"/>
          <a:stretch>
            <a:fillRect/>
          </a:stretch>
        </p:blipFill>
        <p:spPr>
          <a:xfrm>
            <a:off x="6964641" y="1709348"/>
            <a:ext cx="451143" cy="396274"/>
          </a:xfrm>
          <a:prstGeom prst="rect">
            <a:avLst/>
          </a:prstGeom>
        </p:spPr>
      </p:pic>
    </p:spTree>
    <p:extLst>
      <p:ext uri="{BB962C8B-B14F-4D97-AF65-F5344CB8AC3E}">
        <p14:creationId xmlns:p14="http://schemas.microsoft.com/office/powerpoint/2010/main" val="120927226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643998" cy="6429420"/>
          </a:xfrm>
        </p:spPr>
        <p:txBody>
          <a:bodyPr>
            <a:noAutofit/>
          </a:bodyPr>
          <a:lstStyle/>
          <a:p>
            <a:pPr algn="just" rtl="1">
              <a:spcBef>
                <a:spcPts val="0"/>
              </a:spcBef>
              <a:buNone/>
            </a:pPr>
            <a:r>
              <a:rPr lang="ar-SA" sz="3100" dirty="0" smtClean="0">
                <a:cs typeface="B Zar" pitchFamily="2" charset="-78"/>
              </a:rPr>
              <a:t>البته محدودیتی در شكل ظاهری </a:t>
            </a:r>
            <a:r>
              <a:rPr lang="fa-IR" sz="3100" dirty="0" smtClean="0">
                <a:cs typeface="B Zar" pitchFamily="2" charset="-78"/>
              </a:rPr>
              <a:t>نقشه ذهنی </a:t>
            </a:r>
            <a:r>
              <a:rPr lang="ar-SA" sz="3100" dirty="0" smtClean="0">
                <a:cs typeface="B Zar" pitchFamily="2" charset="-78"/>
              </a:rPr>
              <a:t>وجود ندارد، فقط باید به این نكته توجه داشت كه موضوع اصلی در وسط صفحه قرار گیرد و مطالب دیگر به ترتیب اهمیت از آن منشعب شوند. مطالب جدیدتر را نیز به همین ترتیب می توان به </a:t>
            </a:r>
            <a:r>
              <a:rPr lang="fa-IR" sz="3100" dirty="0" smtClean="0">
                <a:cs typeface="B Zar" pitchFamily="2" charset="-78"/>
              </a:rPr>
              <a:t>نقشه ذهنی </a:t>
            </a:r>
            <a:r>
              <a:rPr lang="ar-SA" sz="3100" dirty="0" smtClean="0">
                <a:cs typeface="B Zar" pitchFamily="2" charset="-78"/>
              </a:rPr>
              <a:t>اضافه كرد. </a:t>
            </a:r>
            <a:endParaRPr lang="fa-IR" sz="3100" dirty="0" smtClean="0">
              <a:cs typeface="B Zar" pitchFamily="2" charset="-78"/>
            </a:endParaRPr>
          </a:p>
          <a:p>
            <a:pPr algn="just" rtl="1">
              <a:spcBef>
                <a:spcPts val="0"/>
              </a:spcBef>
              <a:buNone/>
            </a:pPr>
            <a:r>
              <a:rPr lang="ar-SA" sz="3100" dirty="0" smtClean="0">
                <a:cs typeface="B Zar" pitchFamily="2" charset="-78"/>
              </a:rPr>
              <a:t>توجه به این امر ضروری است که فقط </a:t>
            </a:r>
            <a:r>
              <a:rPr lang="ar-SA" sz="3100" b="1" dirty="0" smtClean="0">
                <a:cs typeface="B Zar" pitchFamily="2" charset="-78"/>
              </a:rPr>
              <a:t>20% </a:t>
            </a:r>
            <a:r>
              <a:rPr lang="ar-SA" sz="3100" dirty="0" smtClean="0">
                <a:cs typeface="B Zar" pitchFamily="2" charset="-78"/>
              </a:rPr>
              <a:t>اطلاعات  برروی </a:t>
            </a:r>
            <a:r>
              <a:rPr lang="fa-IR" sz="3100" dirty="0" smtClean="0">
                <a:cs typeface="B Zar" pitchFamily="2" charset="-78"/>
              </a:rPr>
              <a:t>نقشه </a:t>
            </a:r>
            <a:r>
              <a:rPr lang="ar-SA" sz="3100" dirty="0" smtClean="0">
                <a:cs typeface="B Zar" pitchFamily="2" charset="-78"/>
              </a:rPr>
              <a:t>نوشته شود و </a:t>
            </a:r>
            <a:r>
              <a:rPr lang="ar-SA" sz="3100" b="1" dirty="0" smtClean="0">
                <a:cs typeface="B Zar" pitchFamily="2" charset="-78"/>
              </a:rPr>
              <a:t>80% </a:t>
            </a:r>
            <a:r>
              <a:rPr lang="ar-SA" sz="3100" dirty="0" smtClean="0">
                <a:cs typeface="B Zar" pitchFamily="2" charset="-78"/>
              </a:rPr>
              <a:t>بقیه باید درحافظه نگهداری شود، همچنین برای مشخص كردن مطالب متفاوت، </a:t>
            </a:r>
            <a:r>
              <a:rPr lang="fa-IR" sz="3100" dirty="0" smtClean="0">
                <a:cs typeface="B Zar" pitchFamily="2" charset="-78"/>
              </a:rPr>
              <a:t>می توان</a:t>
            </a:r>
            <a:r>
              <a:rPr lang="ar-SA" sz="3100" dirty="0" smtClean="0">
                <a:cs typeface="B Zar" pitchFamily="2" charset="-78"/>
              </a:rPr>
              <a:t> از رنگ‌های مختلف استفاده كرد </a:t>
            </a:r>
            <a:r>
              <a:rPr lang="fa-IR" sz="3100" dirty="0" smtClean="0">
                <a:cs typeface="B Zar" pitchFamily="2" charset="-78"/>
              </a:rPr>
              <a:t>.</a:t>
            </a:r>
            <a:endParaRPr lang="en-US" sz="3100" dirty="0" smtClean="0">
              <a:cs typeface="B Zar" pitchFamily="2" charset="-78"/>
            </a:endParaRPr>
          </a:p>
          <a:p>
            <a:pPr algn="just" rtl="1">
              <a:buNone/>
            </a:pPr>
            <a:endParaRPr lang="en-US" sz="32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901952"/>
            <a:ext cx="7434290" cy="2884370"/>
          </a:xfrm>
        </p:spPr>
        <p:txBody>
          <a:bodyPr>
            <a:normAutofit/>
          </a:bodyPr>
          <a:lstStyle/>
          <a:p>
            <a:pPr algn="ctr">
              <a:buNone/>
            </a:pPr>
            <a:r>
              <a:rPr lang="en-US" sz="6000" dirty="0" smtClean="0">
                <a:latin typeface="Times New Roman" pitchFamily="18" charset="0"/>
                <a:cs typeface="Times New Roman" pitchFamily="18" charset="0"/>
              </a:rPr>
              <a:t>Cornell System</a:t>
            </a:r>
            <a:endParaRPr lang="en-US" sz="60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9036496" cy="6624736"/>
          </a:xfrm>
        </p:spPr>
        <p:txBody>
          <a:bodyPr>
            <a:normAutofit/>
          </a:bodyPr>
          <a:lstStyle/>
          <a:p>
            <a:pPr algn="just" rtl="1"/>
            <a:r>
              <a:rPr lang="fa-IR" sz="3200" dirty="0">
                <a:cs typeface="B Zar" panose="00000400000000000000" pitchFamily="2" charset="-78"/>
              </a:rPr>
              <a:t>روش یادداشت‌برداری کُرنِل در دهه‌ی ۱۹۵۰ </a:t>
            </a:r>
            <a:r>
              <a:rPr lang="fa-IR" sz="3200" dirty="0" smtClean="0">
                <a:cs typeface="B Zar" panose="00000400000000000000" pitchFamily="2" charset="-78"/>
              </a:rPr>
              <a:t>توسط </a:t>
            </a:r>
            <a:r>
              <a:rPr lang="fa-IR" sz="3200" dirty="0">
                <a:cs typeface="B Zar" panose="00000400000000000000" pitchFamily="2" charset="-78"/>
              </a:rPr>
              <a:t>والتِر پاوک </a:t>
            </a:r>
            <a:r>
              <a:rPr lang="en-US" sz="3200" dirty="0" smtClean="0">
                <a:cs typeface="B Zar" panose="00000400000000000000" pitchFamily="2" charset="-78"/>
              </a:rPr>
              <a:t> (Walter </a:t>
            </a:r>
            <a:r>
              <a:rPr lang="en-US" sz="3200" dirty="0">
                <a:cs typeface="B Zar" panose="00000400000000000000" pitchFamily="2" charset="-78"/>
              </a:rPr>
              <a:t>Pauk</a:t>
            </a:r>
            <a:r>
              <a:rPr lang="en-US" sz="3200" dirty="0" smtClean="0">
                <a:cs typeface="B Zar" panose="00000400000000000000" pitchFamily="2" charset="-78"/>
              </a:rPr>
              <a:t>)، </a:t>
            </a:r>
            <a:r>
              <a:rPr lang="fa-IR" sz="3200" dirty="0">
                <a:cs typeface="B Zar" panose="00000400000000000000" pitchFamily="2" charset="-78"/>
              </a:rPr>
              <a:t>از اساتید دانشگاه کُرنِل و نویسنده‌ی کتاب پرفروش چطور در کالج درس بخوانیم، طراحی شد. روش کُرنِل به </a:t>
            </a:r>
            <a:r>
              <a:rPr lang="fa-IR" sz="3200" dirty="0" smtClean="0">
                <a:cs typeface="B Zar" panose="00000400000000000000" pitchFamily="2" charset="-78"/>
              </a:rPr>
              <a:t>دانشجویان کمک </a:t>
            </a:r>
            <a:r>
              <a:rPr lang="fa-IR" sz="3200" dirty="0">
                <a:cs typeface="B Zar" panose="00000400000000000000" pitchFamily="2" charset="-78"/>
              </a:rPr>
              <a:t>می‌کند مطالبی را که در کلاس آموزش می‌بینند، به شکل اصولی یادداشت، تحلیل، جمع‌بندی و بازنگری کنند. این روش به عنوان یکی از کارآمدترین روش‌های یادداشت‌برداری شناخته شده است.</a:t>
            </a:r>
          </a:p>
        </p:txBody>
      </p:sp>
    </p:spTree>
    <p:extLst>
      <p:ext uri="{BB962C8B-B14F-4D97-AF65-F5344CB8AC3E}">
        <p14:creationId xmlns:p14="http://schemas.microsoft.com/office/powerpoint/2010/main" val="933334184"/>
      </p:ext>
    </p:extLst>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136339"/>
            <a:ext cx="4572000" cy="369332"/>
          </a:xfrm>
          <a:prstGeom prst="rect">
            <a:avLst/>
          </a:prstGeom>
        </p:spPr>
        <p:txBody>
          <a:bodyPr>
            <a:spAutoFit/>
          </a:bodyPr>
          <a:lstStyle/>
          <a:p>
            <a:pPr algn="r" rtl="1"/>
            <a:endParaRPr lang="en-US" dirty="0" smtClean="0">
              <a:cs typeface="B Zar" pitchFamily="2" charset="-78"/>
            </a:endParaRPr>
          </a:p>
        </p:txBody>
      </p:sp>
      <p:sp>
        <p:nvSpPr>
          <p:cNvPr id="6" name="Content Placeholder 5"/>
          <p:cNvSpPr>
            <a:spLocks noGrp="1"/>
          </p:cNvSpPr>
          <p:nvPr>
            <p:ph idx="1"/>
          </p:nvPr>
        </p:nvSpPr>
        <p:spPr>
          <a:xfrm>
            <a:off x="251520" y="0"/>
            <a:ext cx="8892480" cy="6597352"/>
          </a:xfrm>
        </p:spPr>
        <p:txBody>
          <a:bodyPr>
            <a:noAutofit/>
          </a:bodyPr>
          <a:lstStyle/>
          <a:p>
            <a:pPr algn="r" rtl="1">
              <a:buNone/>
            </a:pPr>
            <a:r>
              <a:rPr lang="fa-IR" sz="4000" dirty="0" smtClean="0">
                <a:cs typeface="B Zar" pitchFamily="2" charset="-78"/>
              </a:rPr>
              <a:t>هرکاری در جهان ابزار مخصوص به خود رانیازدارد.احتمالاًدرجعبه ابزاردانشجویان معلمان و پژوهشگران مهمترین ابزار، یادداشت برداری است.</a:t>
            </a:r>
            <a:endParaRPr lang="en-US" sz="4000" dirty="0" smtClean="0">
              <a:cs typeface="B Zar" pitchFamily="2" charset="-78"/>
            </a:endParaRPr>
          </a:p>
          <a:p>
            <a:pPr algn="r" rtl="1">
              <a:buNone/>
            </a:pPr>
            <a:r>
              <a:rPr lang="fa-IR" sz="4000" dirty="0" smtClean="0">
                <a:cs typeface="B Zar" pitchFamily="2" charset="-78"/>
              </a:rPr>
              <a:t>یادداشت برداری مؤثر از سخنرانی، کتابها و سایر منابع خواندنی مهارتی ضروری برای دانشجویان معلمان و پژوهشگران است. </a:t>
            </a:r>
            <a:endParaRPr lang="en-US" sz="4000" dirty="0" smtClean="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80">
                                          <p:stCondLst>
                                            <p:cond delay="0"/>
                                          </p:stCondLst>
                                        </p:cTn>
                                        <p:tgtEl>
                                          <p:spTgt spid="6">
                                            <p:txEl>
                                              <p:pRg st="1" end="1"/>
                                            </p:txEl>
                                          </p:spTgt>
                                        </p:tgtEl>
                                      </p:cBhvr>
                                    </p:animEffect>
                                    <p:anim calcmode="lin" valueType="num">
                                      <p:cBhvr>
                                        <p:cTn id="13"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1" end="1"/>
                                            </p:txEl>
                                          </p:spTgt>
                                        </p:tgtEl>
                                      </p:cBhvr>
                                      <p:to x="100000" y="60000"/>
                                    </p:animScale>
                                    <p:animScale>
                                      <p:cBhvr>
                                        <p:cTn id="19" dur="166" decel="50000">
                                          <p:stCondLst>
                                            <p:cond delay="676"/>
                                          </p:stCondLst>
                                        </p:cTn>
                                        <p:tgtEl>
                                          <p:spTgt spid="6">
                                            <p:txEl>
                                              <p:pRg st="1" end="1"/>
                                            </p:txEl>
                                          </p:spTgt>
                                        </p:tgtEl>
                                      </p:cBhvr>
                                      <p:to x="100000" y="100000"/>
                                    </p:animScale>
                                    <p:animScale>
                                      <p:cBhvr>
                                        <p:cTn id="20" dur="26">
                                          <p:stCondLst>
                                            <p:cond delay="1312"/>
                                          </p:stCondLst>
                                        </p:cTn>
                                        <p:tgtEl>
                                          <p:spTgt spid="6">
                                            <p:txEl>
                                              <p:pRg st="1" end="1"/>
                                            </p:txEl>
                                          </p:spTgt>
                                        </p:tgtEl>
                                      </p:cBhvr>
                                      <p:to x="100000" y="80000"/>
                                    </p:animScale>
                                    <p:animScale>
                                      <p:cBhvr>
                                        <p:cTn id="21" dur="166" decel="50000">
                                          <p:stCondLst>
                                            <p:cond delay="1338"/>
                                          </p:stCondLst>
                                        </p:cTn>
                                        <p:tgtEl>
                                          <p:spTgt spid="6">
                                            <p:txEl>
                                              <p:pRg st="1" end="1"/>
                                            </p:txEl>
                                          </p:spTgt>
                                        </p:tgtEl>
                                      </p:cBhvr>
                                      <p:to x="100000" y="100000"/>
                                    </p:animScale>
                                    <p:animScale>
                                      <p:cBhvr>
                                        <p:cTn id="22" dur="26">
                                          <p:stCondLst>
                                            <p:cond delay="1642"/>
                                          </p:stCondLst>
                                        </p:cTn>
                                        <p:tgtEl>
                                          <p:spTgt spid="6">
                                            <p:txEl>
                                              <p:pRg st="1" end="1"/>
                                            </p:txEl>
                                          </p:spTgt>
                                        </p:tgtEl>
                                      </p:cBhvr>
                                      <p:to x="100000" y="90000"/>
                                    </p:animScale>
                                    <p:animScale>
                                      <p:cBhvr>
                                        <p:cTn id="23" dur="166" decel="50000">
                                          <p:stCondLst>
                                            <p:cond delay="1668"/>
                                          </p:stCondLst>
                                        </p:cTn>
                                        <p:tgtEl>
                                          <p:spTgt spid="6">
                                            <p:txEl>
                                              <p:pRg st="1" end="1"/>
                                            </p:txEl>
                                          </p:spTgt>
                                        </p:tgtEl>
                                      </p:cBhvr>
                                      <p:to x="100000" y="100000"/>
                                    </p:animScale>
                                    <p:animScale>
                                      <p:cBhvr>
                                        <p:cTn id="24" dur="26">
                                          <p:stCondLst>
                                            <p:cond delay="1808"/>
                                          </p:stCondLst>
                                        </p:cTn>
                                        <p:tgtEl>
                                          <p:spTgt spid="6">
                                            <p:txEl>
                                              <p:pRg st="1" end="1"/>
                                            </p:txEl>
                                          </p:spTgt>
                                        </p:tgtEl>
                                      </p:cBhvr>
                                      <p:to x="100000" y="95000"/>
                                    </p:animScale>
                                    <p:animScale>
                                      <p:cBhvr>
                                        <p:cTn id="25"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86874" cy="6429420"/>
          </a:xfrm>
        </p:spPr>
        <p:txBody>
          <a:bodyPr>
            <a:noAutofit/>
          </a:bodyPr>
          <a:lstStyle/>
          <a:p>
            <a:pPr algn="just" rtl="1">
              <a:spcBef>
                <a:spcPts val="0"/>
              </a:spcBef>
              <a:buNone/>
            </a:pPr>
            <a:r>
              <a:rPr lang="fa-IR" sz="4400" dirty="0" smtClean="0">
                <a:cs typeface="B Zar" pitchFamily="2" charset="-78"/>
              </a:rPr>
              <a:t>از ویژگی های  بارز سیستم کرنل طراحی صفحه ای است که  بر روی آن یادداشت برداری انجام می شود. طرح بندی صفحه شامل یک حاشیه بزرگ در سمت راست و پایین صفحه است.</a:t>
            </a:r>
            <a:endParaRPr lang="en-US" sz="44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4932040" y="836712"/>
            <a:ext cx="3926164" cy="4761389"/>
          </a:xfrm>
          <a:prstGeom prst="rect">
            <a:avLst/>
          </a:prstGeom>
        </p:spPr>
      </p:pic>
      <p:pic>
        <p:nvPicPr>
          <p:cNvPr id="7" name="Content Placeholder 6"/>
          <p:cNvPicPr>
            <a:picLocks noGrp="1" noChangeAspect="1"/>
          </p:cNvPicPr>
          <p:nvPr>
            <p:ph idx="1"/>
          </p:nvPr>
        </p:nvPicPr>
        <p:blipFill>
          <a:blip r:embed="rId3" cstate="print"/>
          <a:stretch>
            <a:fillRect/>
          </a:stretch>
        </p:blipFill>
        <p:spPr>
          <a:xfrm>
            <a:off x="251520" y="2132856"/>
            <a:ext cx="5035732" cy="3182388"/>
          </a:xfrm>
          <a:prstGeom prst="rect">
            <a:avLst/>
          </a:prstGeom>
        </p:spPr>
      </p:pic>
    </p:spTree>
    <p:extLst>
      <p:ext uri="{BB962C8B-B14F-4D97-AF65-F5344CB8AC3E}">
        <p14:creationId xmlns:p14="http://schemas.microsoft.com/office/powerpoint/2010/main" val="256458925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786874" cy="6858000"/>
          </a:xfrm>
        </p:spPr>
        <p:txBody>
          <a:bodyPr>
            <a:normAutofit/>
          </a:bodyPr>
          <a:lstStyle/>
          <a:p>
            <a:r>
              <a:rPr lang="en-US" sz="3200" dirty="0" smtClean="0">
                <a:solidFill>
                  <a:srgbClr val="FFFF00"/>
                </a:solidFill>
              </a:rPr>
              <a:t>Record</a:t>
            </a:r>
          </a:p>
          <a:p>
            <a:r>
              <a:rPr lang="en-US" sz="3200" dirty="0" smtClean="0">
                <a:solidFill>
                  <a:srgbClr val="FFFF00"/>
                </a:solidFill>
              </a:rPr>
              <a:t>Reduce</a:t>
            </a:r>
          </a:p>
          <a:p>
            <a:r>
              <a:rPr lang="en-US" sz="3200" dirty="0" smtClean="0">
                <a:solidFill>
                  <a:srgbClr val="FFFF00"/>
                </a:solidFill>
              </a:rPr>
              <a:t>Recite</a:t>
            </a:r>
          </a:p>
          <a:p>
            <a:r>
              <a:rPr lang="en-US" sz="3200" dirty="0" smtClean="0">
                <a:solidFill>
                  <a:srgbClr val="FFFF00"/>
                </a:solidFill>
              </a:rPr>
              <a:t>Reflect</a:t>
            </a:r>
          </a:p>
          <a:p>
            <a:r>
              <a:rPr lang="en-US" sz="3200" dirty="0" smtClean="0">
                <a:solidFill>
                  <a:srgbClr val="FFFF00"/>
                </a:solidFill>
              </a:rPr>
              <a:t>Review</a:t>
            </a:r>
          </a:p>
          <a:p>
            <a:pPr>
              <a:buNone/>
            </a:pPr>
            <a:endParaRPr lang="en-US" sz="32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030246" y="116632"/>
            <a:ext cx="4102964" cy="6553768"/>
          </a:xfrm>
          <a:prstGeom prst="rect">
            <a:avLst/>
          </a:prstGeom>
        </p:spPr>
      </p:pic>
      <p:sp>
        <p:nvSpPr>
          <p:cNvPr id="5" name="Rectangle 4"/>
          <p:cNvSpPr/>
          <p:nvPr/>
        </p:nvSpPr>
        <p:spPr>
          <a:xfrm>
            <a:off x="323528" y="1938268"/>
            <a:ext cx="4572000" cy="4524315"/>
          </a:xfrm>
          <a:prstGeom prst="rect">
            <a:avLst/>
          </a:prstGeom>
        </p:spPr>
        <p:txBody>
          <a:bodyPr>
            <a:spAutoFit/>
          </a:bodyPr>
          <a:lstStyle/>
          <a:p>
            <a:pPr algn="just" rtl="1"/>
            <a:r>
              <a:rPr lang="fa-IR" sz="3200" dirty="0" smtClean="0">
                <a:cs typeface="B Zar" panose="00000400000000000000" pitchFamily="2" charset="-78"/>
              </a:rPr>
              <a:t>فضای </a:t>
            </a:r>
            <a:r>
              <a:rPr lang="fa-IR" sz="3200" dirty="0">
                <a:cs typeface="B Zar" panose="00000400000000000000" pitchFamily="2" charset="-78"/>
              </a:rPr>
              <a:t>سمت راست از لبه عمودی به عرض 6 اینچ ( 15 سانتیمتر) منطقه ای است که دانشجو یادداشت های خود را در طول سخنرانی در آنجا ثبت میکند. </a:t>
            </a:r>
            <a:r>
              <a:rPr lang="fa-IR" sz="3200" dirty="0" smtClean="0">
                <a:cs typeface="B Zar" panose="00000400000000000000" pitchFamily="2" charset="-78"/>
              </a:rPr>
              <a:t>پیشنهاد می شود دانشجو  قالبی را برای نوشتن انتخاب کند که با آن راحت تر است. با این حال، دانشجو نباید  کلمه به کلمه  صحبت استاد را نسخه برداری کند .</a:t>
            </a:r>
            <a:endParaRPr lang="fa-IR" sz="3200" dirty="0">
              <a:cs typeface="B Zar" panose="00000400000000000000" pitchFamily="2" charset="-78"/>
            </a:endParaRPr>
          </a:p>
        </p:txBody>
      </p:sp>
      <p:sp>
        <p:nvSpPr>
          <p:cNvPr id="6" name="Rectangle 5"/>
          <p:cNvSpPr/>
          <p:nvPr/>
        </p:nvSpPr>
        <p:spPr>
          <a:xfrm>
            <a:off x="473820" y="764704"/>
            <a:ext cx="4572000" cy="954107"/>
          </a:xfrm>
          <a:prstGeom prst="rect">
            <a:avLst/>
          </a:prstGeom>
        </p:spPr>
        <p:txBody>
          <a:bodyPr>
            <a:spAutoFit/>
          </a:bodyPr>
          <a:lstStyle/>
          <a:p>
            <a:pPr algn="ctr"/>
            <a:r>
              <a:rPr lang="en-US" sz="2800" b="1" dirty="0">
                <a:solidFill>
                  <a:srgbClr val="FFFF00"/>
                </a:solidFill>
              </a:rPr>
              <a:t>Record</a:t>
            </a:r>
          </a:p>
          <a:p>
            <a:pPr algn="ctr"/>
            <a:r>
              <a:rPr lang="en-US" sz="2800" b="1" dirty="0">
                <a:solidFill>
                  <a:srgbClr val="FFFF00"/>
                </a:solidFill>
              </a:rPr>
              <a:t>Note-Taking Area </a:t>
            </a:r>
          </a:p>
        </p:txBody>
      </p:sp>
    </p:spTree>
    <p:extLst>
      <p:ext uri="{BB962C8B-B14F-4D97-AF65-F5344CB8AC3E}">
        <p14:creationId xmlns:p14="http://schemas.microsoft.com/office/powerpoint/2010/main" val="3774707611"/>
      </p:ext>
    </p:extLst>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stretch>
            <a:fillRect/>
          </a:stretch>
        </p:blipFill>
        <p:spPr>
          <a:xfrm>
            <a:off x="5148064" y="764704"/>
            <a:ext cx="3995936" cy="5760640"/>
          </a:xfrm>
          <a:prstGeom prst="rect">
            <a:avLst/>
          </a:prstGeom>
        </p:spPr>
      </p:pic>
      <p:sp>
        <p:nvSpPr>
          <p:cNvPr id="4" name="Rectangle 3"/>
          <p:cNvSpPr/>
          <p:nvPr/>
        </p:nvSpPr>
        <p:spPr>
          <a:xfrm>
            <a:off x="251520" y="1949605"/>
            <a:ext cx="4572000" cy="4832092"/>
          </a:xfrm>
          <a:prstGeom prst="rect">
            <a:avLst/>
          </a:prstGeom>
        </p:spPr>
        <p:txBody>
          <a:bodyPr>
            <a:spAutoFit/>
          </a:bodyPr>
          <a:lstStyle/>
          <a:p>
            <a:pPr algn="just" rtl="1"/>
            <a:r>
              <a:rPr lang="en-US" sz="4400" dirty="0" smtClean="0">
                <a:cs typeface="B Zar" panose="00000400000000000000" pitchFamily="2" charset="-78"/>
              </a:rPr>
              <a:t>6/25   </a:t>
            </a:r>
            <a:r>
              <a:rPr lang="fa-IR" sz="4400" dirty="0" smtClean="0">
                <a:cs typeface="B Zar" panose="00000400000000000000" pitchFamily="2" charset="-78"/>
              </a:rPr>
              <a:t> سانتی </a:t>
            </a:r>
            <a:r>
              <a:rPr lang="fa-IR" sz="4400" dirty="0">
                <a:cs typeface="B Zar" panose="00000400000000000000" pitchFamily="2" charset="-78"/>
              </a:rPr>
              <a:t>متر از فضای سمت چپ حاشیه عمودی باید برای ستون یادآوری (نشانه) نگه داشته شود. در این منطقه نباید درطول سخنرانی چیزی نوشته شود.   </a:t>
            </a:r>
          </a:p>
        </p:txBody>
      </p:sp>
      <p:sp>
        <p:nvSpPr>
          <p:cNvPr id="6" name="Rectangle 5"/>
          <p:cNvSpPr/>
          <p:nvPr/>
        </p:nvSpPr>
        <p:spPr>
          <a:xfrm>
            <a:off x="960168" y="620688"/>
            <a:ext cx="4572000" cy="1077218"/>
          </a:xfrm>
          <a:prstGeom prst="rect">
            <a:avLst/>
          </a:prstGeom>
        </p:spPr>
        <p:txBody>
          <a:bodyPr>
            <a:spAutoFit/>
          </a:bodyPr>
          <a:lstStyle/>
          <a:p>
            <a:pPr algn="ctr"/>
            <a:r>
              <a:rPr lang="en-US" sz="3200" b="1" dirty="0">
                <a:solidFill>
                  <a:srgbClr val="FFFF00"/>
                </a:solidFill>
              </a:rPr>
              <a:t> Reduce</a:t>
            </a:r>
          </a:p>
          <a:p>
            <a:pPr algn="ctr"/>
            <a:r>
              <a:rPr lang="en-US" sz="3200" b="1" dirty="0" smtClean="0">
                <a:solidFill>
                  <a:srgbClr val="FFFF00"/>
                </a:solidFill>
              </a:rPr>
              <a:t>cue </a:t>
            </a:r>
            <a:r>
              <a:rPr lang="en-US" sz="3200" b="1" dirty="0">
                <a:solidFill>
                  <a:srgbClr val="FFFF00"/>
                </a:solidFill>
              </a:rPr>
              <a:t>Column</a:t>
            </a:r>
          </a:p>
        </p:txBody>
      </p:sp>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9001156" cy="6500858"/>
          </a:xfrm>
        </p:spPr>
        <p:txBody>
          <a:bodyPr>
            <a:noAutofit/>
          </a:bodyPr>
          <a:lstStyle/>
          <a:p>
            <a:pPr algn="just" rtl="1">
              <a:spcBef>
                <a:spcPts val="0"/>
              </a:spcBef>
              <a:buNone/>
            </a:pPr>
            <a:r>
              <a:rPr lang="fa-IR" sz="3000" dirty="0" smtClean="0">
                <a:cs typeface="B Zar" pitchFamily="2" charset="-78"/>
              </a:rPr>
              <a:t>ستون نشانه </a:t>
            </a:r>
            <a:r>
              <a:rPr lang="en-US" sz="3000" dirty="0" smtClean="0">
                <a:cs typeface="B Zar" pitchFamily="2" charset="-78"/>
              </a:rPr>
              <a:t>(cue Column)</a:t>
            </a:r>
            <a:r>
              <a:rPr lang="fa-IR" sz="3000" dirty="0" smtClean="0">
                <a:cs typeface="B Zar" pitchFamily="2" charset="-78"/>
              </a:rPr>
              <a:t> در زمان مرور یادداشت ها و ترجیحاً بلا فاصله بعد از پایان درس وقطعاً قبل از سخنرانی بعدی نوشته می شود. در این ستون باید سوال هایی را  طراحی کرد که یادداشت ها می توانند به آن ها جواب دهند. این سوال ها همان "نشانه ها" هستند و باید در ستون نشانه نوشته شوند. با نوشتن سوال، دانشجو مجبورمی شود در مورد موضوعات درس فکرکرده و روابط بین آن ها را مشخص نموده </a:t>
            </a:r>
          </a:p>
          <a:p>
            <a:pPr algn="just" rtl="1">
              <a:spcBef>
                <a:spcPts val="0"/>
              </a:spcBef>
              <a:buNone/>
            </a:pPr>
            <a:r>
              <a:rPr lang="fa-IR" sz="3000" dirty="0" smtClean="0">
                <a:cs typeface="B Zar" pitchFamily="2" charset="-78"/>
              </a:rPr>
              <a:t>که این امر باعث تقویت حافظه شده و  دانشجو را وادار می کند برای پیش بینی سؤالات وعناوین امتحان تلاش کند. </a:t>
            </a:r>
            <a:endParaRPr lang="en-US" sz="30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929718" cy="6858000"/>
          </a:xfrm>
        </p:spPr>
        <p:txBody>
          <a:bodyPr>
            <a:normAutofit/>
          </a:bodyPr>
          <a:lstStyle/>
          <a:p>
            <a:pPr algn="ctr">
              <a:buFont typeface="Wingdings" pitchFamily="2" charset="2"/>
              <a:buChar char="v"/>
            </a:pPr>
            <a:r>
              <a:rPr lang="en-US" sz="8800" dirty="0" smtClean="0">
                <a:solidFill>
                  <a:srgbClr val="FFFF00"/>
                </a:solidFill>
              </a:rPr>
              <a:t>Recite</a:t>
            </a:r>
            <a:endParaRPr lang="fa-IR" sz="8800" dirty="0" smtClean="0">
              <a:solidFill>
                <a:srgbClr val="FFFF00"/>
              </a:solidFill>
            </a:endParaRPr>
          </a:p>
          <a:p>
            <a:pPr algn="ctr">
              <a:buFont typeface="Wingdings" pitchFamily="2" charset="2"/>
              <a:buChar char="v"/>
            </a:pPr>
            <a:r>
              <a:rPr lang="en-US" sz="8800" dirty="0" smtClean="0">
                <a:solidFill>
                  <a:srgbClr val="FFFF00"/>
                </a:solidFill>
              </a:rPr>
              <a:t>Reflect</a:t>
            </a:r>
          </a:p>
          <a:p>
            <a:pPr algn="ctr">
              <a:buFont typeface="Wingdings" pitchFamily="2" charset="2"/>
              <a:buChar char="v"/>
            </a:pPr>
            <a:r>
              <a:rPr lang="en-US" sz="8800" dirty="0" smtClean="0">
                <a:solidFill>
                  <a:srgbClr val="FFFF00"/>
                </a:solidFill>
              </a:rPr>
              <a:t>Review</a:t>
            </a:r>
            <a:endParaRPr lang="en-US" sz="6000" dirty="0" smtClean="0">
              <a:solidFill>
                <a:srgbClr val="FFFF0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84976" cy="6264696"/>
          </a:xfrm>
        </p:spPr>
        <p:txBody>
          <a:bodyPr>
            <a:normAutofit/>
          </a:bodyPr>
          <a:lstStyle/>
          <a:p>
            <a:r>
              <a:rPr lang="en-US" sz="4800" b="1" dirty="0" smtClean="0">
                <a:solidFill>
                  <a:srgbClr val="FFFF00"/>
                </a:solidFill>
              </a:rPr>
              <a:t>Recite</a:t>
            </a:r>
          </a:p>
          <a:p>
            <a:r>
              <a:rPr lang="en-US" sz="2800" b="1" dirty="0" smtClean="0">
                <a:solidFill>
                  <a:srgbClr val="FFFF00"/>
                </a:solidFill>
              </a:rPr>
              <a:t>Cover the Note Taking Area, using only your jottings in the Cue Column, say over the facts and ideas of the lecture as fully as you can, not mechanically, but in your own words. Then, verify what you have said.</a:t>
            </a:r>
          </a:p>
          <a:p>
            <a:pPr marL="0" indent="0">
              <a:buNone/>
            </a:pPr>
            <a:endParaRPr lang="en-US" sz="2800" b="1" dirty="0">
              <a:solidFill>
                <a:srgbClr val="FFFF00"/>
              </a:solidFill>
            </a:endParaRPr>
          </a:p>
        </p:txBody>
      </p:sp>
    </p:spTree>
    <p:extLst>
      <p:ext uri="{BB962C8B-B14F-4D97-AF65-F5344CB8AC3E}">
        <p14:creationId xmlns:p14="http://schemas.microsoft.com/office/powerpoint/2010/main" val="1956623726"/>
      </p:ext>
    </p:extLst>
  </p:cSld>
  <p:clrMapOvr>
    <a:masterClrMapping/>
  </p:clrMapOvr>
  <p:transition>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640960" cy="6120680"/>
          </a:xfrm>
        </p:spPr>
        <p:txBody>
          <a:bodyPr>
            <a:normAutofit lnSpcReduction="10000"/>
          </a:bodyPr>
          <a:lstStyle/>
          <a:p>
            <a:endParaRPr lang="en-US" dirty="0"/>
          </a:p>
          <a:p>
            <a:r>
              <a:rPr lang="en-US" sz="4800" b="1" dirty="0">
                <a:solidFill>
                  <a:srgbClr val="FFFF00"/>
                </a:solidFill>
              </a:rPr>
              <a:t>Reflect</a:t>
            </a:r>
            <a:endParaRPr lang="en-US" sz="2800" b="1" dirty="0">
              <a:solidFill>
                <a:srgbClr val="FFFF00"/>
              </a:solidFill>
            </a:endParaRPr>
          </a:p>
          <a:p>
            <a:r>
              <a:rPr lang="en-US" sz="2800" b="1" dirty="0">
                <a:solidFill>
                  <a:srgbClr val="FFFF00"/>
                </a:solidFill>
              </a:rPr>
              <a:t>Draw out opinions from your notes and use them as a starting point for your own reflections on the course and how it relates to your other courses. Reflection will help prevent ideas from being inert and soon forgotten</a:t>
            </a:r>
            <a:endParaRPr lang="fa-IR" sz="2800" b="1" dirty="0">
              <a:solidFill>
                <a:srgbClr val="FFFF00"/>
              </a:solidFill>
            </a:endParaRPr>
          </a:p>
        </p:txBody>
      </p:sp>
    </p:spTree>
    <p:extLst>
      <p:ext uri="{BB962C8B-B14F-4D97-AF65-F5344CB8AC3E}">
        <p14:creationId xmlns:p14="http://schemas.microsoft.com/office/powerpoint/2010/main" val="1809632495"/>
      </p:ext>
    </p:extLst>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264696"/>
          </a:xfrm>
        </p:spPr>
        <p:txBody>
          <a:bodyPr>
            <a:normAutofit/>
          </a:bodyPr>
          <a:lstStyle/>
          <a:p>
            <a:r>
              <a:rPr lang="en-US" sz="4800" b="1" dirty="0">
                <a:solidFill>
                  <a:srgbClr val="FFFF00"/>
                </a:solidFill>
              </a:rPr>
              <a:t>Review</a:t>
            </a:r>
          </a:p>
          <a:p>
            <a:r>
              <a:rPr lang="en-US" sz="3600" b="1" dirty="0">
                <a:solidFill>
                  <a:srgbClr val="FFFF00"/>
                </a:solidFill>
              </a:rPr>
              <a:t>Spend 10 minutes every week in quick review of your notes, and you will retain most of what you have learned</a:t>
            </a:r>
          </a:p>
        </p:txBody>
      </p:sp>
    </p:spTree>
    <p:extLst>
      <p:ext uri="{BB962C8B-B14F-4D97-AF65-F5344CB8AC3E}">
        <p14:creationId xmlns:p14="http://schemas.microsoft.com/office/powerpoint/2010/main" val="1023019127"/>
      </p:ext>
    </p:extLst>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68952" cy="6264696"/>
          </a:xfrm>
        </p:spPr>
        <p:txBody>
          <a:bodyPr>
            <a:noAutofit/>
          </a:bodyPr>
          <a:lstStyle/>
          <a:p>
            <a:pPr algn="just" rtl="1">
              <a:buNone/>
            </a:pPr>
            <a:r>
              <a:rPr lang="fa-IR" sz="4000" b="1" dirty="0" smtClean="0">
                <a:solidFill>
                  <a:srgbClr val="FFFF00"/>
                </a:solidFill>
                <a:cs typeface="B Zar" pitchFamily="2" charset="-78"/>
              </a:rPr>
              <a:t>تعریف یادداشت برداری</a:t>
            </a:r>
            <a:endParaRPr lang="fa-IR" sz="4000" dirty="0" smtClean="0">
              <a:cs typeface="B Zar" pitchFamily="2" charset="-78"/>
            </a:endParaRPr>
          </a:p>
          <a:p>
            <a:pPr algn="just" rtl="1">
              <a:buNone/>
            </a:pPr>
            <a:r>
              <a:rPr lang="fa-IR" sz="4000" dirty="0" smtClean="0">
                <a:cs typeface="B Zar" pitchFamily="2" charset="-78"/>
              </a:rPr>
              <a:t>منظور از یادداشت برداری یعنی انتخاب و ثبت نکات مهم وکلیدی هنگام خواندن یک مطلب یا گوش دادن به یک سخنرانی به گونه ای که بعداً و سر فرصت بتوان مطالب یادداشت برداری شده را مرور </a:t>
            </a:r>
            <a:r>
              <a:rPr lang="fa-IR" sz="4000" dirty="0" smtClean="0">
                <a:cs typeface="B Zar" pitchFamily="2" charset="-78"/>
              </a:rPr>
              <a:t>و </a:t>
            </a:r>
            <a:r>
              <a:rPr lang="fa-IR" sz="4000" dirty="0" smtClean="0">
                <a:cs typeface="B Zar" pitchFamily="2" charset="-78"/>
              </a:rPr>
              <a:t>بازنگری کرد.</a:t>
            </a:r>
            <a:endParaRPr lang="fa-IR" sz="4000" b="1" dirty="0" smtClean="0">
              <a:cs typeface="B Zar" pitchFamily="2" charset="-78"/>
            </a:endParaRPr>
          </a:p>
          <a:p>
            <a:pPr algn="just" rtl="1">
              <a:buNone/>
            </a:pPr>
            <a:endParaRPr lang="en-US" sz="40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715148"/>
          </a:xfrm>
        </p:spPr>
        <p:txBody>
          <a:bodyPr>
            <a:noAutofit/>
          </a:bodyPr>
          <a:lstStyle/>
          <a:p>
            <a:pPr algn="ctr">
              <a:spcBef>
                <a:spcPts val="0"/>
              </a:spcBef>
              <a:buNone/>
            </a:pPr>
            <a:r>
              <a:rPr lang="en-US" sz="2800" dirty="0" smtClean="0"/>
              <a:t>Summaries</a:t>
            </a:r>
            <a:endParaRPr lang="fa-IR" sz="2800" dirty="0" smtClean="0">
              <a:solidFill>
                <a:srgbClr val="FFFF00"/>
              </a:solidFill>
              <a:cs typeface="B Zar" pitchFamily="2" charset="-78"/>
            </a:endParaRPr>
          </a:p>
          <a:p>
            <a:pPr algn="just" rtl="1">
              <a:spcBef>
                <a:spcPts val="0"/>
              </a:spcBef>
              <a:buNone/>
            </a:pPr>
            <a:r>
              <a:rPr lang="fa-IR" sz="3000" dirty="0" smtClean="0">
                <a:cs typeface="B Zar" pitchFamily="2" charset="-78"/>
              </a:rPr>
              <a:t>منطقه زیر لبه افقی در نزدیکی پایین صفحه به طول 5 سانتیمتر از پایین صفحه باید برای خلاصه ای از یادداشت ها در نظر گرفته شود. این خلاصه اکثراً کوتاه است، فقط شامل چند جمله، صفحه خلاصه بررسی مختصری از موضوعات مهم را فراهم می کند. مهمتراز همه، درهنگام نوشتن خلاصه، دانشجو مجبور می شود همه موضوعات و مطالب را با هم، دریک مفهوم کلی وبه طور مناسب قرادهد. خلاصه باید با استفاده از کلمات شخصی فرد نوشته شود</a:t>
            </a:r>
            <a:r>
              <a:rPr lang="fa-IR" sz="2800" dirty="0" smtClean="0">
                <a:cs typeface="B Zar" pitchFamily="2" charset="-78"/>
              </a:rPr>
              <a:t>.</a:t>
            </a:r>
            <a:endParaRPr lang="en-US" sz="2800" dirty="0" smtClean="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montgomerycollege.edu/Departments/enreadtp/cornellnotes.gif"/>
          <p:cNvPicPr>
            <a:picLocks noGrp="1"/>
          </p:cNvPicPr>
          <p:nvPr>
            <p:ph idx="1"/>
          </p:nvPr>
        </p:nvPicPr>
        <p:blipFill>
          <a:blip r:embed="rId2" cstate="print"/>
          <a:srcRect/>
          <a:stretch>
            <a:fillRect/>
          </a:stretch>
        </p:blipFill>
        <p:spPr bwMode="auto">
          <a:xfrm>
            <a:off x="1357290" y="285728"/>
            <a:ext cx="6572295" cy="642942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788024" y="908720"/>
            <a:ext cx="3888432" cy="5328592"/>
          </a:xfrm>
          <a:prstGeom prst="rect">
            <a:avLst/>
          </a:prstGeom>
        </p:spPr>
      </p:pic>
      <p:pic>
        <p:nvPicPr>
          <p:cNvPr id="5" name="Picture 4"/>
          <p:cNvPicPr>
            <a:picLocks noChangeAspect="1"/>
          </p:cNvPicPr>
          <p:nvPr/>
        </p:nvPicPr>
        <p:blipFill>
          <a:blip r:embed="rId3" cstate="print"/>
          <a:stretch>
            <a:fillRect/>
          </a:stretch>
        </p:blipFill>
        <p:spPr>
          <a:xfrm>
            <a:off x="251520" y="908721"/>
            <a:ext cx="4248472" cy="5328592"/>
          </a:xfrm>
          <a:prstGeom prst="rect">
            <a:avLst/>
          </a:prstGeom>
        </p:spPr>
      </p:pic>
    </p:spTree>
    <p:extLst>
      <p:ext uri="{BB962C8B-B14F-4D97-AF65-F5344CB8AC3E}">
        <p14:creationId xmlns:p14="http://schemas.microsoft.com/office/powerpoint/2010/main" val="1782850561"/>
      </p:ext>
    </p:extLst>
  </p:cSld>
  <p:clrMapOvr>
    <a:masterClrMapping/>
  </p:clrMapOvr>
  <p:transition>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86808" cy="2571768"/>
          </a:xfrm>
        </p:spPr>
        <p:txBody>
          <a:bodyPr>
            <a:normAutofit fontScale="92500"/>
          </a:bodyPr>
          <a:lstStyle/>
          <a:p>
            <a:pPr algn="ctr">
              <a:buNone/>
            </a:pPr>
            <a:r>
              <a:rPr lang="en-US" sz="6600" dirty="0" smtClean="0"/>
              <a:t>Outline System</a:t>
            </a:r>
            <a:endParaRPr lang="en-US" sz="66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500858"/>
          </a:xfrm>
        </p:spPr>
        <p:txBody>
          <a:bodyPr>
            <a:noAutofit/>
          </a:bodyPr>
          <a:lstStyle/>
          <a:p>
            <a:pPr algn="just" rtl="1">
              <a:buNone/>
            </a:pPr>
            <a:r>
              <a:rPr lang="ar-SA" sz="3200" dirty="0" smtClean="0">
                <a:cs typeface="B Zar" pitchFamily="2" charset="-78"/>
              </a:rPr>
              <a:t>روش </a:t>
            </a:r>
            <a:r>
              <a:rPr lang="fa-IR" sz="3200" dirty="0" smtClean="0">
                <a:cs typeface="B Zar" pitchFamily="2" charset="-78"/>
              </a:rPr>
              <a:t>یادداشت برداری </a:t>
            </a:r>
            <a:r>
              <a:rPr lang="ar-SA" sz="3200" dirty="0" smtClean="0">
                <a:cs typeface="B Zar" pitchFamily="2" charset="-78"/>
              </a:rPr>
              <a:t>رئوس مطالب( </a:t>
            </a:r>
            <a:r>
              <a:rPr lang="fa-IR" sz="3200" dirty="0" smtClean="0">
                <a:cs typeface="B Zar" pitchFamily="2" charset="-78"/>
              </a:rPr>
              <a:t>طرح</a:t>
            </a:r>
            <a:r>
              <a:rPr lang="ar-SA" sz="3200" dirty="0" smtClean="0">
                <a:cs typeface="B Zar" pitchFamily="2" charset="-78"/>
              </a:rPr>
              <a:t> کلی) از سمت راست کاغذ شروع می شود. نکات مهم در لبه سمت راست کاغذ قرارمی گیرد. نکات کم اهمیت تر که معمولاً  ایده هایی هستند که نکات اصلی</a:t>
            </a:r>
            <a:r>
              <a:rPr lang="fa-IR" sz="3200" dirty="0" smtClean="0">
                <a:cs typeface="B Zar" pitchFamily="2" charset="-78"/>
              </a:rPr>
              <a:t> ر</a:t>
            </a:r>
            <a:r>
              <a:rPr lang="ar-SA" sz="3200" dirty="0" smtClean="0">
                <a:cs typeface="B Zar" pitchFamily="2" charset="-78"/>
              </a:rPr>
              <a:t>اپشتیبانی میکنند، با فاصله درسمت چپ نوشته میشوند. هر مجموعه ای از نکات کم اهمیت تر با فاصله  بیشتری درسمت چپ قرار میگیرند. به دلیل فاصله بین نکات جزئی و نکات اصلی به آسانی در یک نگاه سطح اهمیت موضوعات مختلف مشخص میشود</a:t>
            </a:r>
            <a:endParaRPr lang="en-US" sz="32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929718" cy="6858000"/>
          </a:xfrm>
        </p:spPr>
        <p:txBody>
          <a:bodyPr>
            <a:normAutofit fontScale="47500" lnSpcReduction="20000"/>
          </a:bodyPr>
          <a:lstStyle/>
          <a:p>
            <a:pPr algn="ctr" rtl="1">
              <a:buNone/>
            </a:pPr>
            <a:r>
              <a:rPr lang="fa-IR" sz="5100" b="1" dirty="0" smtClean="0">
                <a:cs typeface="B Zar" pitchFamily="2" charset="-78"/>
              </a:rPr>
              <a:t> </a:t>
            </a:r>
            <a:r>
              <a:rPr lang="fa-IR" sz="5100" b="1" dirty="0" smtClean="0">
                <a:solidFill>
                  <a:srgbClr val="FFFF00"/>
                </a:solidFill>
                <a:cs typeface="B Zar" pitchFamily="2" charset="-78"/>
              </a:rPr>
              <a:t>شکل استاندارد رئوس مطالب </a:t>
            </a:r>
            <a:endParaRPr lang="en-US" sz="5100" dirty="0" smtClean="0">
              <a:solidFill>
                <a:srgbClr val="FFFF00"/>
              </a:solidFill>
              <a:cs typeface="B Zar" pitchFamily="2" charset="-78"/>
            </a:endParaRPr>
          </a:p>
          <a:p>
            <a:pPr algn="r" rtl="1">
              <a:buNone/>
            </a:pPr>
            <a:r>
              <a:rPr lang="fa-IR" sz="5100" dirty="0" smtClean="0">
                <a:cs typeface="B Zar" pitchFamily="2" charset="-78"/>
              </a:rPr>
              <a:t> </a:t>
            </a:r>
            <a:r>
              <a:rPr lang="fa-IR" sz="6300" dirty="0" smtClean="0">
                <a:cs typeface="B Zar" pitchFamily="2" charset="-78"/>
              </a:rPr>
              <a:t>1- تو رفتگی و ردیف کردن عناوین  برای نمایش هر سطح از اطلاعات .</a:t>
            </a:r>
            <a:endParaRPr lang="en-US" sz="6300" dirty="0" smtClean="0">
              <a:cs typeface="B Zar" pitchFamily="2" charset="-78"/>
            </a:endParaRPr>
          </a:p>
          <a:p>
            <a:pPr algn="r" rtl="1">
              <a:buNone/>
            </a:pPr>
            <a:r>
              <a:rPr lang="fa-IR" sz="6300" dirty="0" smtClean="0">
                <a:cs typeface="B Zar" pitchFamily="2" charset="-78"/>
              </a:rPr>
              <a:t> 2-  نمایش حد اقل دوموضوع فرعی زیر هر گروه اصلی. </a:t>
            </a:r>
            <a:endParaRPr lang="en-US" sz="6300" dirty="0" smtClean="0">
              <a:cs typeface="B Zar" pitchFamily="2" charset="-78"/>
            </a:endParaRPr>
          </a:p>
          <a:p>
            <a:pPr algn="r" rtl="1">
              <a:buNone/>
            </a:pPr>
            <a:r>
              <a:rPr lang="fa-IR" sz="6300" dirty="0" smtClean="0">
                <a:cs typeface="B Zar" pitchFamily="2" charset="-78"/>
              </a:rPr>
              <a:t> 3- استفاده از اعداد  برای مباحث اصلی.</a:t>
            </a:r>
            <a:endParaRPr lang="en-US" sz="6300" dirty="0" smtClean="0">
              <a:cs typeface="B Zar" pitchFamily="2" charset="-78"/>
            </a:endParaRPr>
          </a:p>
          <a:p>
            <a:pPr algn="r" rtl="1">
              <a:buNone/>
            </a:pPr>
            <a:r>
              <a:rPr lang="fa-IR" sz="6300" dirty="0" smtClean="0">
                <a:cs typeface="B Zar" pitchFamily="2" charset="-78"/>
              </a:rPr>
              <a:t> 4-  استفاده ازحروف الفبا برای مشخص کردن جزئیات.</a:t>
            </a:r>
            <a:endParaRPr lang="en-US" sz="6300" dirty="0" smtClean="0">
              <a:cs typeface="B Zar" pitchFamily="2" charset="-78"/>
            </a:endParaRPr>
          </a:p>
          <a:p>
            <a:pPr algn="r" rtl="1">
              <a:buNone/>
            </a:pPr>
            <a:r>
              <a:rPr lang="fa-IR" sz="6300" dirty="0" smtClean="0">
                <a:cs typeface="B Zar" pitchFamily="2" charset="-78"/>
              </a:rPr>
              <a:t> 5-  استفاده از کلمات کلیدی  و عبارات کوتاه در سراسر متن. </a:t>
            </a:r>
            <a:endParaRPr lang="en-US" sz="6300" dirty="0" smtClean="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linds(horizont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643998" cy="6357982"/>
          </a:xfrm>
        </p:spPr>
        <p:txBody>
          <a:bodyPr>
            <a:normAutofit lnSpcReduction="10000"/>
          </a:bodyPr>
          <a:lstStyle/>
          <a:p>
            <a:pPr algn="ctr" rtl="1">
              <a:buNone/>
            </a:pPr>
            <a:r>
              <a:rPr lang="fa-IR" sz="2400" b="1" dirty="0" smtClean="0">
                <a:solidFill>
                  <a:srgbClr val="FFFF00"/>
                </a:solidFill>
                <a:cs typeface="B Zar" pitchFamily="2" charset="-78"/>
              </a:rPr>
              <a:t>چگونگی  مطالعه رئوس مطالب </a:t>
            </a:r>
            <a:endParaRPr lang="en-US" sz="2400" dirty="0" smtClean="0">
              <a:solidFill>
                <a:srgbClr val="FFFF00"/>
              </a:solidFill>
              <a:cs typeface="B Zar" pitchFamily="2" charset="-78"/>
            </a:endParaRPr>
          </a:p>
          <a:p>
            <a:pPr algn="r" rtl="1">
              <a:buNone/>
            </a:pPr>
            <a:r>
              <a:rPr lang="fa-IR" sz="2400" dirty="0" smtClean="0">
                <a:cs typeface="B Zar" pitchFamily="2" charset="-78"/>
              </a:rPr>
              <a:t>  1- مطالعه یک خط یا یک عنوان در یک زمان و پشت سرهم . </a:t>
            </a:r>
            <a:endParaRPr lang="en-US" sz="2400" dirty="0" smtClean="0">
              <a:cs typeface="B Zar" pitchFamily="2" charset="-78"/>
            </a:endParaRPr>
          </a:p>
          <a:p>
            <a:pPr algn="r" rtl="1">
              <a:buNone/>
            </a:pPr>
            <a:r>
              <a:rPr lang="fa-IR" sz="2400" dirty="0" smtClean="0">
                <a:cs typeface="B Zar" pitchFamily="2" charset="-78"/>
              </a:rPr>
              <a:t>  2- بررسی صحت مطالب وتکمیل آن ها .</a:t>
            </a:r>
            <a:endParaRPr lang="en-US" sz="2400" dirty="0" smtClean="0">
              <a:cs typeface="B Zar" pitchFamily="2" charset="-78"/>
            </a:endParaRPr>
          </a:p>
          <a:p>
            <a:pPr algn="r" rtl="1">
              <a:buNone/>
            </a:pPr>
            <a:r>
              <a:rPr lang="fa-IR" sz="2400" dirty="0" smtClean="0">
                <a:cs typeface="B Zar" pitchFamily="2" charset="-78"/>
              </a:rPr>
              <a:t>  3 - اضافه کردن کلمات کلیدی در سمت چپ خطوط  یا عناوین.</a:t>
            </a:r>
            <a:endParaRPr lang="en-US" sz="2400" dirty="0" smtClean="0">
              <a:cs typeface="B Zar" pitchFamily="2" charset="-78"/>
            </a:endParaRPr>
          </a:p>
          <a:p>
            <a:pPr algn="r" rtl="1">
              <a:buNone/>
            </a:pPr>
            <a:r>
              <a:rPr lang="fa-IR" sz="2400" dirty="0" smtClean="0">
                <a:cs typeface="B Zar" pitchFamily="2" charset="-78"/>
              </a:rPr>
              <a:t>  4-  دوباره خوانی مطالب یادداشت شده.</a:t>
            </a:r>
            <a:endParaRPr lang="en-US" sz="2400" dirty="0" smtClean="0">
              <a:cs typeface="B Zar" pitchFamily="2" charset="-78"/>
            </a:endParaRPr>
          </a:p>
          <a:p>
            <a:pPr algn="r" rtl="1">
              <a:buNone/>
            </a:pPr>
            <a:r>
              <a:rPr lang="fa-IR" sz="2400" dirty="0" smtClean="0">
                <a:cs typeface="B Zar" pitchFamily="2" charset="-78"/>
              </a:rPr>
              <a:t>  5- استفاده از یک طرح کلی برای نوشتن خلا صه . </a:t>
            </a:r>
            <a:endParaRPr lang="en-US" sz="2400" dirty="0" smtClean="0">
              <a:cs typeface="B Zar" pitchFamily="2" charset="-78"/>
            </a:endParaRPr>
          </a:p>
          <a:p>
            <a:pPr algn="ctr" rtl="1">
              <a:buNone/>
            </a:pPr>
            <a:r>
              <a:rPr lang="ar-SA" sz="2400" b="1" dirty="0" smtClean="0">
                <a:solidFill>
                  <a:srgbClr val="FFFF00"/>
                </a:solidFill>
                <a:cs typeface="B Zar" pitchFamily="2" charset="-78"/>
              </a:rPr>
              <a:t>  همانطور که از نام آن پیداست ، روش خلاصه رئوس مطالب مباحث اصلی ومباحث فرعی وجزئیات را تفکیک میکند</a:t>
            </a:r>
            <a:r>
              <a:rPr lang="fa-IR" sz="2400" b="1" dirty="0" smtClean="0">
                <a:solidFill>
                  <a:srgbClr val="FFFF00"/>
                </a:solidFill>
                <a:cs typeface="B Zar" pitchFamily="2" charset="-78"/>
              </a:rPr>
              <a:t>.</a:t>
            </a:r>
            <a:endParaRPr lang="en-US" sz="2400" b="1" dirty="0">
              <a:solidFill>
                <a:srgbClr val="FFFF00"/>
              </a:solidFill>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linds(horizont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214282" y="0"/>
            <a:ext cx="8643938" cy="6572773"/>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8929718" cy="6215106"/>
          </a:xfrm>
        </p:spPr>
        <p:txBody>
          <a:bodyPr>
            <a:noAutofit/>
          </a:bodyPr>
          <a:lstStyle/>
          <a:p>
            <a:pPr algn="just" rtl="1"/>
            <a:r>
              <a:rPr lang="fa-IR" sz="4000" dirty="0" smtClean="0">
                <a:cs typeface="B Zar"/>
              </a:rPr>
              <a:t> توصیه می شود برای طبقه‌بندی رئوس مطالب در یادداشت‌برداری به زبان فارسی، از نمودار درختی استفاده کنید. نمودار درختی در مقایسه با روش کلاسیک طبقه‌بندی رئوس مطالب مناسب‌تر است. در تصویر زیر، قسمت کوچکی از درس زیست‌شناسی دوم دبیرستان را در قالب نمودار درختی مشاهده می‌کنید.</a:t>
            </a:r>
            <a:endParaRPr lang="en-US" sz="4000" dirty="0" smtClean="0">
              <a:cs typeface="B Zar"/>
            </a:endParaRPr>
          </a:p>
          <a:p>
            <a:pPr algn="just" rtl="1"/>
            <a:endParaRPr lang="en-US" sz="4000" dirty="0">
              <a:cs typeface="B Zar"/>
            </a:endParaRPr>
          </a:p>
        </p:txBody>
      </p:sp>
    </p:spTree>
  </p:cSld>
  <p:clrMapOvr>
    <a:masterClrMapping/>
  </p:clrMapOvr>
  <p:transition>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یادداشت‌برداری با رسم نمودار درختی"/>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500042"/>
            <a:ext cx="8572560" cy="5929354"/>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786842" cy="6286544"/>
          </a:xfrm>
        </p:spPr>
        <p:txBody>
          <a:bodyPr>
            <a:noAutofit/>
          </a:bodyPr>
          <a:lstStyle/>
          <a:p>
            <a:pPr algn="ctr" rtl="1">
              <a:buNone/>
            </a:pPr>
            <a:r>
              <a:rPr lang="fa-IR" sz="4400" b="1" dirty="0" smtClean="0">
                <a:cs typeface="B Zar" pitchFamily="2" charset="-78"/>
              </a:rPr>
              <a:t>فواید یادداشت برداری</a:t>
            </a:r>
            <a:endParaRPr lang="en-US" sz="4400" dirty="0" smtClean="0">
              <a:cs typeface="B Zar" pitchFamily="2" charset="-78"/>
            </a:endParaRPr>
          </a:p>
          <a:p>
            <a:pPr algn="just" rtl="1">
              <a:buNone/>
            </a:pPr>
            <a:r>
              <a:rPr lang="ar-SA" sz="4400" dirty="0" smtClean="0">
                <a:solidFill>
                  <a:srgbClr val="FFFF00"/>
                </a:solidFill>
                <a:cs typeface="B Zar" pitchFamily="2" charset="-78"/>
              </a:rPr>
              <a:t>1-  قابل استفاده کردن محتواى سخنرانى براى هميشه. </a:t>
            </a:r>
            <a:endParaRPr lang="en-US" sz="4400" dirty="0" smtClean="0">
              <a:solidFill>
                <a:srgbClr val="FFFF00"/>
              </a:solidFill>
              <a:cs typeface="B Zar" pitchFamily="2" charset="-78"/>
            </a:endParaRPr>
          </a:p>
          <a:p>
            <a:pPr algn="just" rtl="1">
              <a:buNone/>
            </a:pPr>
            <a:r>
              <a:rPr lang="ar-SA" sz="4400" dirty="0" smtClean="0">
                <a:solidFill>
                  <a:srgbClr val="FFFF00"/>
                </a:solidFill>
                <a:cs typeface="B Zar" pitchFamily="2" charset="-78"/>
              </a:rPr>
              <a:t>2- ایجاد تمرکز در دانشجویان و فعال نگه داشتن آن ها در طول کلاس درس</a:t>
            </a:r>
            <a:r>
              <a:rPr lang="fa-IR" sz="4400" dirty="0" smtClean="0">
                <a:solidFill>
                  <a:srgbClr val="FFFF00"/>
                </a:solidFill>
                <a:cs typeface="B Zar" pitchFamily="2" charset="-78"/>
              </a:rPr>
              <a:t>.</a:t>
            </a:r>
            <a:endParaRPr lang="en-US" sz="4400" dirty="0" smtClean="0">
              <a:solidFill>
                <a:srgbClr val="FFFF00"/>
              </a:solidFill>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148352508"/>
      </p:ext>
    </p:extLst>
  </p:cSld>
  <p:clrMapOvr>
    <a:masterClrMapping/>
  </p:clrMapOvr>
  <p:transition>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643998" cy="6215106"/>
          </a:xfrm>
        </p:spPr>
        <p:txBody>
          <a:bodyPr>
            <a:noAutofit/>
          </a:bodyPr>
          <a:lstStyle/>
          <a:p>
            <a:pPr algn="just" rtl="1"/>
            <a:r>
              <a:rPr lang="fa-IR" sz="3200" dirty="0">
                <a:cs typeface="B Zar"/>
              </a:rPr>
              <a:t>شكل جایگیری مطالب در درخت حافظه به گونه ای است كه یادآوری و دوره مطالب را بسیار آسان می كند. در این روش مطالب بصورت فهرست وار نوشته نمی شوند بلكه شكل شاخه ای دارند،  به این گونه كه موضوع اصلی و درجه اهمیت مطالب و ارتباط بین آنها بصورت كاملا مشخص نشان داده می شود. </a:t>
            </a:r>
          </a:p>
          <a:p>
            <a:pPr algn="just" rtl="1"/>
            <a:r>
              <a:rPr lang="fa-IR" sz="3200" dirty="0">
                <a:cs typeface="B Zar"/>
              </a:rPr>
              <a:t>همانطور كه مشاهده می شود این شكل دقیقا شبیه درختی است كه شاخه‌های آن به همه طرف پراكنده شده است</a:t>
            </a:r>
            <a:r>
              <a:rPr lang="fa-IR" sz="3200" dirty="0" smtClean="0">
                <a:cs typeface="B Zar"/>
              </a:rPr>
              <a:t>.</a:t>
            </a:r>
            <a:endParaRPr lang="fa-IR" sz="3200" dirty="0">
              <a:cs typeface="B Zar"/>
            </a:endParaRPr>
          </a:p>
          <a:p>
            <a:pPr algn="just" rtl="1"/>
            <a:endParaRPr lang="fa-IR" sz="3200" dirty="0">
              <a:cs typeface="B Zar"/>
            </a:endParaRPr>
          </a:p>
        </p:txBody>
      </p:sp>
    </p:spTree>
    <p:extLst>
      <p:ext uri="{BB962C8B-B14F-4D97-AF65-F5344CB8AC3E}">
        <p14:creationId xmlns:p14="http://schemas.microsoft.com/office/powerpoint/2010/main" val="3892459233"/>
      </p:ext>
    </p:extLst>
  </p:cSld>
  <p:clrMapOvr>
    <a:masterClrMapping/>
  </p:clrMapOvr>
  <p:transition>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429652" cy="3027246"/>
          </a:xfrm>
        </p:spPr>
        <p:txBody>
          <a:bodyPr>
            <a:normAutofit/>
          </a:bodyPr>
          <a:lstStyle/>
          <a:p>
            <a:pPr algn="ctr">
              <a:buNone/>
            </a:pPr>
            <a:r>
              <a:rPr lang="en-US" sz="8000" dirty="0" smtClean="0"/>
              <a:t> Split Page</a:t>
            </a:r>
            <a:endParaRPr lang="en-US" sz="8000" dirty="0"/>
          </a:p>
        </p:txBody>
      </p:sp>
      <p:pic>
        <p:nvPicPr>
          <p:cNvPr id="4" name="Picture 4" descr="'Split Page' 3 column CSS liquid-layout"/>
          <p:cNvPicPr>
            <a:picLocks noChangeAspect="1" noChangeArrowheads="1"/>
          </p:cNvPicPr>
          <p:nvPr/>
        </p:nvPicPr>
        <p:blipFill>
          <a:blip r:embed="rId2" cstate="print"/>
          <a:srcRect/>
          <a:stretch>
            <a:fillRect/>
          </a:stretch>
        </p:blipFill>
        <p:spPr bwMode="auto">
          <a:xfrm>
            <a:off x="2428860" y="3786190"/>
            <a:ext cx="4286280" cy="2428892"/>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pasha\My Documents\My Pictures\split-page-3-column-dimensions.gif"/>
          <p:cNvPicPr>
            <a:picLocks noGrp="1" noChangeAspect="1" noChangeArrowheads="1"/>
          </p:cNvPicPr>
          <p:nvPr>
            <p:ph idx="1"/>
          </p:nvPr>
        </p:nvPicPr>
        <p:blipFill>
          <a:blip r:embed="rId2" cstate="print"/>
          <a:srcRect/>
          <a:stretch>
            <a:fillRect/>
          </a:stretch>
        </p:blipFill>
        <p:spPr bwMode="auto">
          <a:xfrm>
            <a:off x="1285852" y="500042"/>
            <a:ext cx="6357982" cy="607223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858280" cy="6643710"/>
          </a:xfrm>
        </p:spPr>
        <p:txBody>
          <a:bodyPr>
            <a:noAutofit/>
          </a:bodyPr>
          <a:lstStyle/>
          <a:p>
            <a:pPr algn="just" rtl="1">
              <a:spcBef>
                <a:spcPts val="0"/>
              </a:spcBef>
              <a:buNone/>
            </a:pPr>
            <a:r>
              <a:rPr lang="fa-IR" sz="4800" dirty="0" smtClean="0">
                <a:cs typeface="B Zar" pitchFamily="2" charset="-78"/>
              </a:rPr>
              <a:t>سخنرانی ها ی کلاسی و کتاب درسی منابع اولیه از محتوای دروس هستند و برای یادگیری به هر دو آنها  نیاز است، بنا براین می توان آنان را  با روش تقسیم صفحه ترکیب کرد.</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500858"/>
          </a:xfrm>
        </p:spPr>
        <p:txBody>
          <a:bodyPr>
            <a:noAutofit/>
          </a:bodyPr>
          <a:lstStyle/>
          <a:p>
            <a:pPr algn="ctr" rtl="1">
              <a:spcBef>
                <a:spcPts val="0"/>
              </a:spcBef>
              <a:buNone/>
            </a:pPr>
            <a:r>
              <a:rPr lang="fa-IR" sz="3600" b="1" dirty="0" smtClean="0">
                <a:solidFill>
                  <a:srgbClr val="FFFF00"/>
                </a:solidFill>
                <a:cs typeface="B Zar" pitchFamily="2" charset="-78"/>
              </a:rPr>
              <a:t>طراحی صفحه </a:t>
            </a:r>
            <a:endParaRPr lang="en-US" sz="3600" b="1" dirty="0" smtClean="0">
              <a:solidFill>
                <a:srgbClr val="FFFF00"/>
              </a:solidFill>
              <a:cs typeface="B Zar" pitchFamily="2" charset="-78"/>
            </a:endParaRPr>
          </a:p>
          <a:p>
            <a:pPr algn="just" rtl="1">
              <a:spcBef>
                <a:spcPts val="0"/>
              </a:spcBef>
              <a:buNone/>
            </a:pPr>
            <a:r>
              <a:rPr lang="fa-IR" sz="3200" dirty="0" smtClean="0">
                <a:cs typeface="B Zar" pitchFamily="2" charset="-78"/>
              </a:rPr>
              <a:t>     صفحه یادداشت از طول با یک خط  نصف گردیده و یادداشت های کلاسی در یک طرف و رئوس مطالب و نکات اصلی متن  کتاب در طرف دیگر قرار داده می شود. دراین صورت هنگام مطالعه هردو منبع در دسترس خواهد بود. یادداشت های کلاسی و متن درس با هم یکپارچه شده اند. برخی  اضافه کردن ستون سوم برای سوالاتی که نیازاست از استاد پرسیده شود را پیشنهاد میدهند.</a:t>
            </a:r>
            <a:endParaRPr lang="en-US" sz="3200" dirty="0" smtClean="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629400" cy="676260"/>
          </a:xfrm>
        </p:spPr>
        <p:txBody>
          <a:bodyPr>
            <a:noAutofit/>
          </a:bodyPr>
          <a:lstStyle/>
          <a:p>
            <a:pPr algn="ctr"/>
            <a:r>
              <a:rPr lang="fa-IR" sz="4800" b="1" dirty="0" smtClean="0">
                <a:solidFill>
                  <a:srgbClr val="FFFF00"/>
                </a:solidFill>
                <a:cs typeface="B Zar"/>
              </a:rPr>
              <a:t>نرم‌افزارهای یادداشت‌برداری</a:t>
            </a:r>
            <a:r>
              <a:rPr lang="en-US" sz="4800" b="1" dirty="0" smtClean="0">
                <a:solidFill>
                  <a:srgbClr val="FFFF00"/>
                </a:solidFill>
                <a:cs typeface="B Zar"/>
              </a:rPr>
              <a:t/>
            </a:r>
            <a:br>
              <a:rPr lang="en-US" sz="4800" b="1" dirty="0" smtClean="0">
                <a:solidFill>
                  <a:srgbClr val="FFFF00"/>
                </a:solidFill>
                <a:cs typeface="B Zar"/>
              </a:rPr>
            </a:br>
            <a:endParaRPr lang="en-US" sz="4800" b="1" dirty="0">
              <a:solidFill>
                <a:srgbClr val="FFFF00"/>
              </a:solidFill>
              <a:cs typeface="B Zar"/>
            </a:endParaRPr>
          </a:p>
        </p:txBody>
      </p:sp>
      <p:sp>
        <p:nvSpPr>
          <p:cNvPr id="3" name="Content Placeholder 2"/>
          <p:cNvSpPr>
            <a:spLocks noGrp="1"/>
          </p:cNvSpPr>
          <p:nvPr>
            <p:ph idx="1"/>
          </p:nvPr>
        </p:nvSpPr>
        <p:spPr>
          <a:xfrm>
            <a:off x="285720" y="1000108"/>
            <a:ext cx="8858280" cy="5572164"/>
          </a:xfrm>
        </p:spPr>
        <p:txBody>
          <a:bodyPr>
            <a:noAutofit/>
          </a:bodyPr>
          <a:lstStyle/>
          <a:p>
            <a:pPr algn="just" rtl="1"/>
            <a:r>
              <a:rPr lang="fa-IR" sz="2600" dirty="0" smtClean="0">
                <a:cs typeface="B Zar"/>
              </a:rPr>
              <a:t>برخی افراد ترجیح می‌دهند به جای اینکه به روش دستی یادداشت بنویسند، از نرم‌افزارهای یادداشت‌برداری استفاده کنند. نرم‌افزارهای یاداشت‌برداری علاوه بر اینکه موجب افزایش کارآمدی می‌شوند، در صرفه‌جویی در وقت نیز تأثیر دارند. </a:t>
            </a:r>
          </a:p>
          <a:p>
            <a:pPr algn="just" rtl="1"/>
            <a:r>
              <a:rPr lang="fa-IR" sz="2600" dirty="0" smtClean="0">
                <a:cs typeface="B Zar"/>
              </a:rPr>
              <a:t>هر نرم‌افزاری قابلیت‌های منحصر به فردی دارد که با اطلاع از این قابلیت‌ها می‌توانید مناسب‌ترین نرم‌افزاری را که به کارتان می‌آید، انتخاب کنید. در ادامه، با کارآمدترین این نرم‌افزارها آشنا خواهید شد که سرعت یادگیری را به طرز قابل توجهی افزایش می‌دهند.</a:t>
            </a:r>
            <a:endParaRPr lang="en-US" sz="2600" dirty="0" smtClean="0">
              <a:cs typeface="B Zar"/>
            </a:endParaRPr>
          </a:p>
          <a:p>
            <a:pPr algn="just"/>
            <a:endParaRPr lang="en-US" sz="2600" dirty="0">
              <a:cs typeface="B Zar"/>
            </a:endParaRPr>
          </a:p>
        </p:txBody>
      </p:sp>
    </p:spTree>
  </p:cSld>
  <p:clrMapOvr>
    <a:masterClrMapping/>
  </p:clrMapOvr>
  <p:transition>
    <p:strips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err="1" smtClean="0"/>
              <a:t>EverNote</a:t>
            </a:r>
            <a:endParaRPr lang="en-US" dirty="0"/>
          </a:p>
        </p:txBody>
      </p:sp>
      <p:pic>
        <p:nvPicPr>
          <p:cNvPr id="4" name="Content Placeholder 3" descr="اِوِرنُت (EverNot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632869"/>
            <a:ext cx="6629400" cy="2762250"/>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86874" cy="6643710"/>
          </a:xfrm>
        </p:spPr>
        <p:txBody>
          <a:bodyPr>
            <a:noAutofit/>
          </a:bodyPr>
          <a:lstStyle/>
          <a:p>
            <a:pPr algn="r" rtl="1"/>
            <a:r>
              <a:rPr lang="fa-IR" sz="4400" dirty="0" smtClean="0">
                <a:cs typeface="B Zar"/>
              </a:rPr>
              <a:t>خدمات سرویس آنلاین </a:t>
            </a:r>
            <a:r>
              <a:rPr lang="en-US" sz="2800" dirty="0" err="1" smtClean="0">
                <a:latin typeface="Arial" pitchFamily="34" charset="0"/>
                <a:cs typeface="B Zar"/>
              </a:rPr>
              <a:t>EverNote</a:t>
            </a:r>
            <a:r>
              <a:rPr lang="fa-IR" sz="2800" dirty="0" smtClean="0">
                <a:latin typeface="Arial" pitchFamily="34" charset="0"/>
                <a:cs typeface="B Zar"/>
              </a:rPr>
              <a:t> </a:t>
            </a:r>
            <a:r>
              <a:rPr lang="fa-IR" sz="4400" dirty="0" smtClean="0">
                <a:cs typeface="B Zar"/>
              </a:rPr>
              <a:t>از سال ۲۰۰۸ آغاز شد. </a:t>
            </a:r>
          </a:p>
          <a:p>
            <a:pPr algn="just" rtl="1"/>
            <a:r>
              <a:rPr lang="fa-IR" sz="4200" dirty="0" smtClean="0">
                <a:cs typeface="B Zar"/>
              </a:rPr>
              <a:t>نرم‌افزار اِوِرنُت یک ابزار چند پلتفرمی‌ است که از طریق اتصال به اینترنت فعال می‌شود و بر روی گوشی‌های تلفن همراه، و نیز سیستم عامل‌های ویندوز (</a:t>
            </a:r>
            <a:r>
              <a:rPr lang="en-US" sz="4200" dirty="0" smtClean="0">
                <a:cs typeface="B Zar"/>
              </a:rPr>
              <a:t>Windows</a:t>
            </a:r>
            <a:r>
              <a:rPr lang="fa-IR" sz="4200" dirty="0" smtClean="0">
                <a:cs typeface="B Zar"/>
              </a:rPr>
              <a:t>) و مَک (</a:t>
            </a:r>
            <a:r>
              <a:rPr lang="en-US" sz="4200" dirty="0" smtClean="0">
                <a:cs typeface="B Zar"/>
              </a:rPr>
              <a:t>Mac</a:t>
            </a:r>
            <a:r>
              <a:rPr lang="fa-IR" sz="4200" dirty="0" smtClean="0">
                <a:cs typeface="B Zar"/>
              </a:rPr>
              <a:t>) قابل اجرا است. </a:t>
            </a:r>
            <a:endParaRPr lang="en-US" sz="4200" dirty="0" smtClean="0">
              <a:cs typeface="B Zar"/>
            </a:endParaRPr>
          </a:p>
          <a:p>
            <a:pPr algn="just" rtl="1"/>
            <a:endParaRPr lang="en-US" sz="4400" dirty="0">
              <a:cs typeface="B Zar"/>
            </a:endParaRPr>
          </a:p>
        </p:txBody>
      </p:sp>
    </p:spTree>
  </p:cSld>
  <p:clrMapOvr>
    <a:masterClrMapping/>
  </p:clrMapOvr>
  <p:transition>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8929718" cy="6429420"/>
          </a:xfrm>
        </p:spPr>
        <p:txBody>
          <a:bodyPr>
            <a:noAutofit/>
          </a:bodyPr>
          <a:lstStyle/>
          <a:p>
            <a:pPr algn="just" rtl="1"/>
            <a:r>
              <a:rPr lang="fa-IR" sz="3600" dirty="0" smtClean="0">
                <a:cs typeface="B Zar"/>
              </a:rPr>
              <a:t>از جمله قابلیت‌های این نرم‌افزار عبارتند از :</a:t>
            </a:r>
          </a:p>
          <a:p>
            <a:pPr algn="r" rtl="1"/>
            <a:r>
              <a:rPr lang="fa-IR" sz="3600" dirty="0" smtClean="0">
                <a:cs typeface="B Zar"/>
              </a:rPr>
              <a:t>  </a:t>
            </a:r>
            <a:r>
              <a:rPr lang="fa-IR" sz="3200" dirty="0" smtClean="0">
                <a:cs typeface="B Zar"/>
              </a:rPr>
              <a:t>ذخیره‌ی یادداشت‌ها، سازماندهی یادداشت‌ها برچسب‌گذاری موقعیت مکانی، تصویربرداری، اسکن اَسناد، ضبط صدا، تنظیم یادآوری برای یادداشت‌ها و ذخیره‌ی محتوا از صفحات وب، اشتراک‌گذاری یادداشت‌ها، قابلیت جستجوی پیشرفته و همگام‌سازی اطلاعات بین دستگاه‌های مختلف</a:t>
            </a:r>
            <a:r>
              <a:rPr lang="fa-IR" sz="3600" dirty="0" smtClean="0">
                <a:cs typeface="B Zar"/>
              </a:rPr>
              <a:t>. </a:t>
            </a:r>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42984"/>
            <a:ext cx="8929718" cy="5500726"/>
          </a:xfrm>
        </p:spPr>
        <p:txBody>
          <a:bodyPr>
            <a:normAutofit/>
          </a:bodyPr>
          <a:lstStyle/>
          <a:p>
            <a:pPr algn="ctr" rtl="1">
              <a:buNone/>
            </a:pPr>
            <a:endParaRPr lang="fa-IR" sz="4800" dirty="0" smtClean="0">
              <a:cs typeface="B Zar" pitchFamily="2" charset="-78"/>
            </a:endParaRPr>
          </a:p>
          <a:p>
            <a:pPr algn="ctr" rtl="1">
              <a:buNone/>
            </a:pPr>
            <a:r>
              <a:rPr lang="fa-IR" sz="6600" dirty="0" smtClean="0">
                <a:cs typeface="B Zar" pitchFamily="2" charset="-78"/>
              </a:rPr>
              <a:t>مراحل یادداشت برداری</a:t>
            </a:r>
            <a:endParaRPr lang="en-US" sz="66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8929718" cy="6357982"/>
          </a:xfrm>
        </p:spPr>
        <p:txBody>
          <a:bodyPr>
            <a:normAutofit/>
          </a:bodyPr>
          <a:lstStyle/>
          <a:p>
            <a:pPr algn="just" rtl="1"/>
            <a:r>
              <a:rPr lang="fa-IR" sz="2800" dirty="0" smtClean="0">
                <a:latin typeface="B Zar"/>
                <a:cs typeface="B Zar" panose="00000400000000000000" pitchFamily="2" charset="-78"/>
              </a:rPr>
              <a:t>ناکافی بودن گزینه‌های تنظیم یادآوری برای یادداشت‌ها یکی از اشکالاتی است که معمولا در ارتباط با این نرم‌افزار مطرح می‌شود. محدودیت حجم ذخیره‌ی اطلاعات در نسخه‌ی رایگان اِوِرنُت نیز دیگر اشکالی است که برخی کاربران را با مشکل مواجه می‌کند. اما در مجموع، اِوِرنُت یک نرم‌افزار کاربرپسند است که تجربه‌ای متفاوت از یادداشت‌برداری دیجیتال را برای کاربران به ارمغان می‌آورد.</a:t>
            </a:r>
            <a:endParaRPr lang="en-US" sz="2800" dirty="0" smtClean="0">
              <a:latin typeface="B Zar"/>
              <a:cs typeface="B Zar" panose="00000400000000000000" pitchFamily="2" charset="-78"/>
            </a:endParaRPr>
          </a:p>
          <a:p>
            <a:pPr algn="just" rtl="1"/>
            <a:endParaRPr lang="en-US" sz="2800" dirty="0">
              <a:latin typeface="B Zar"/>
            </a:endParaRPr>
          </a:p>
        </p:txBody>
      </p:sp>
    </p:spTree>
  </p:cSld>
  <p:clrMapOvr>
    <a:masterClrMapping/>
  </p:clrMapOvr>
  <p:transition>
    <p:strips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SimpleNote</a:t>
            </a:r>
            <a:endParaRPr lang="en-US" dirty="0"/>
          </a:p>
        </p:txBody>
      </p:sp>
      <p:pic>
        <p:nvPicPr>
          <p:cNvPr id="4" name="Content Placeholder 3" descr="سیمپِل‌نُت (SimpleNot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632869"/>
            <a:ext cx="6629400" cy="2762250"/>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7166"/>
            <a:ext cx="9001156" cy="6143668"/>
          </a:xfrm>
        </p:spPr>
        <p:txBody>
          <a:bodyPr>
            <a:noAutofit/>
          </a:bodyPr>
          <a:lstStyle/>
          <a:p>
            <a:pPr algn="just" rtl="1"/>
            <a:r>
              <a:rPr lang="en-US" sz="2400" dirty="0" err="1" smtClean="0"/>
              <a:t>SimpleNote</a:t>
            </a:r>
            <a:r>
              <a:rPr lang="fa-IR" sz="3200" dirty="0" smtClean="0">
                <a:cs typeface="B Zar"/>
              </a:rPr>
              <a:t> در سال ۲۰۰۸ متولد شد. این نرم‌افزار تحت وب روی سیستم عامل‌های (</a:t>
            </a:r>
            <a:r>
              <a:rPr lang="en-US" dirty="0" err="1" smtClean="0">
                <a:cs typeface="B Zar"/>
              </a:rPr>
              <a:t>iOS</a:t>
            </a:r>
            <a:r>
              <a:rPr lang="fa-IR" sz="3200" dirty="0" smtClean="0">
                <a:cs typeface="B Zar"/>
              </a:rPr>
              <a:t>)، مَک و اندروید و نیز دستگاه‌های کتاب‌خوان کیندِل (</a:t>
            </a:r>
            <a:r>
              <a:rPr lang="en-US" sz="2400" dirty="0" smtClean="0">
                <a:cs typeface="B Zar"/>
              </a:rPr>
              <a:t>Kindle</a:t>
            </a:r>
            <a:r>
              <a:rPr lang="fa-IR" sz="3200" dirty="0" smtClean="0">
                <a:cs typeface="B Zar"/>
              </a:rPr>
              <a:t>) قابل اجرا است. کاربران این نرم‌افزار می‌توانند اطلاعاتی را که ذخیره کرده‌اند، با سایر کاربران به اشتراک بگذارند یا نسخه‌ی پشتیبان تهیه کنند. امکان همگام‌سازی یادداشت‌ها در دستگاه‌های مختلف نیز از دیگر قابلیت‌های این نرم‌افزار است</a:t>
            </a:r>
            <a:r>
              <a:rPr lang="fa-IR" sz="2400" dirty="0" smtClean="0">
                <a:cs typeface="B Zar"/>
              </a:rPr>
              <a:t>. </a:t>
            </a:r>
            <a:endParaRPr lang="en-US" sz="2400" dirty="0" smtClean="0">
              <a:cs typeface="B Zar"/>
            </a:endParaRPr>
          </a:p>
          <a:p>
            <a:pPr algn="just" rtl="1"/>
            <a:endParaRPr lang="en-US" sz="3600" dirty="0">
              <a:cs typeface="B Zar"/>
            </a:endParaRPr>
          </a:p>
        </p:txBody>
      </p:sp>
    </p:spTree>
  </p:cSld>
  <p:clrMapOvr>
    <a:masterClrMapping/>
  </p:clrMapOvr>
  <p:transition>
    <p:strips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501122" cy="6572272"/>
          </a:xfrm>
        </p:spPr>
        <p:txBody>
          <a:bodyPr>
            <a:noAutofit/>
          </a:bodyPr>
          <a:lstStyle/>
          <a:p>
            <a:pPr algn="just" rtl="1"/>
            <a:r>
              <a:rPr lang="fa-IR" sz="3200" dirty="0" smtClean="0">
                <a:cs typeface="B Zar"/>
              </a:rPr>
              <a:t>تمامی پیش‌نویس‌ها در سیمپِل‌نُت به صورت خودکار ذخیره می‌شوند. </a:t>
            </a:r>
          </a:p>
          <a:p>
            <a:pPr algn="just" rtl="1"/>
            <a:r>
              <a:rPr lang="fa-IR" sz="3200" dirty="0" smtClean="0">
                <a:cs typeface="B Zar"/>
              </a:rPr>
              <a:t>در مواردی که کاربران به یادداشت‌نویسی و ویرایش گروهی تمایل داشته باشند، به راحتی می‌توانند آدرس‌های ایمیل مورد نظرشان را برچسب‌گذاری یا تَگ کنند. همچنین می‌توان با استفاده از نرم‌افزار ویرایش متن مارک ‌داون (</a:t>
            </a:r>
            <a:r>
              <a:rPr lang="en-US" sz="2000" dirty="0" smtClean="0">
                <a:cs typeface="B Zar"/>
              </a:rPr>
              <a:t>Markdown</a:t>
            </a:r>
            <a:r>
              <a:rPr lang="fa-IR" sz="3200" dirty="0" smtClean="0">
                <a:cs typeface="B Zar"/>
              </a:rPr>
              <a:t>)، یادداشت‌های نوشته شده در سیمپِل‌نُت را به قالب اِچ‌تی‌اِم‌اِل (</a:t>
            </a:r>
            <a:r>
              <a:rPr lang="en-US" dirty="0" smtClean="0">
                <a:cs typeface="B Zar"/>
              </a:rPr>
              <a:t>HTML</a:t>
            </a:r>
            <a:r>
              <a:rPr lang="fa-IR" sz="3200" dirty="0" smtClean="0">
                <a:cs typeface="B Zar"/>
              </a:rPr>
              <a:t>) تبدیل کرد.</a:t>
            </a:r>
            <a:endParaRPr lang="en-US" sz="3200" dirty="0">
              <a:cs typeface="B Zar"/>
            </a:endParaRPr>
          </a:p>
        </p:txBody>
      </p:sp>
    </p:spTree>
  </p:cSld>
  <p:clrMapOvr>
    <a:masterClrMapping/>
  </p:clrMapOvr>
  <p:transition>
    <p:strips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Google Docs</a:t>
            </a:r>
            <a:endParaRPr lang="en-US" sz="6000" dirty="0"/>
          </a:p>
        </p:txBody>
      </p:sp>
      <p:pic>
        <p:nvPicPr>
          <p:cNvPr id="4" name="Content Placeholder 3" descr="گوگل داکس (Google Doc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632869"/>
            <a:ext cx="6629400" cy="2762250"/>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715148"/>
          </a:xfrm>
        </p:spPr>
        <p:txBody>
          <a:bodyPr>
            <a:noAutofit/>
          </a:bodyPr>
          <a:lstStyle/>
          <a:p>
            <a:pPr algn="just" rtl="1"/>
            <a:r>
              <a:rPr lang="fa-IR" sz="3800" dirty="0" smtClean="0">
                <a:latin typeface="Arial" pitchFamily="34" charset="0"/>
                <a:cs typeface="B Zar"/>
              </a:rPr>
              <a:t>گوگل‌داکس یک نرم‌افزار رایگان تحت وب است. از جمله قابلیت‌های این نرم‌افزار عبارتند از ویرایش متن، اشتراک‌گذاری یادداشت‌ها، ساخت اِسپرید‌شیت (نوعی متن الکترونیکی که از قابلیت جدول‌بندی اطلاعات برخوردار است) و ذخیره‌ی یادداشت‌ها در قالب </a:t>
            </a:r>
            <a:r>
              <a:rPr lang="en-US" sz="3800" dirty="0" smtClean="0">
                <a:latin typeface="Arial" pitchFamily="34" charset="0"/>
                <a:cs typeface="B Zar"/>
              </a:rPr>
              <a:t>PDF</a:t>
            </a:r>
            <a:r>
              <a:rPr lang="fa-IR" sz="3800" dirty="0" smtClean="0">
                <a:latin typeface="Arial" pitchFamily="34" charset="0"/>
                <a:cs typeface="B Zar"/>
              </a:rPr>
              <a:t>  ، </a:t>
            </a:r>
            <a:r>
              <a:rPr lang="en-US" sz="3800" dirty="0" smtClean="0">
                <a:latin typeface="Arial" pitchFamily="34" charset="0"/>
                <a:cs typeface="B Zar"/>
              </a:rPr>
              <a:t>Doc</a:t>
            </a:r>
            <a:r>
              <a:rPr lang="fa-IR" sz="3800" dirty="0" smtClean="0">
                <a:latin typeface="Arial" pitchFamily="34" charset="0"/>
                <a:cs typeface="B Zar"/>
              </a:rPr>
              <a:t> و</a:t>
            </a:r>
            <a:r>
              <a:rPr lang="en-US" sz="3800" dirty="0" smtClean="0">
                <a:cs typeface="B Zar"/>
              </a:rPr>
              <a:t> </a:t>
            </a:r>
            <a:r>
              <a:rPr lang="en-US" sz="3800" dirty="0" smtClean="0">
                <a:latin typeface="Arial" pitchFamily="34" charset="0"/>
                <a:cs typeface="Arial" pitchFamily="34" charset="0"/>
              </a:rPr>
              <a:t>HTML</a:t>
            </a:r>
            <a:r>
              <a:rPr lang="fa-IR" sz="3800" dirty="0" smtClean="0">
                <a:latin typeface="Arial" pitchFamily="34" charset="0"/>
                <a:cs typeface="B Zar"/>
              </a:rPr>
              <a:t>. </a:t>
            </a:r>
          </a:p>
        </p:txBody>
      </p:sp>
    </p:spTree>
  </p:cSld>
  <p:clrMapOvr>
    <a:masterClrMapping/>
  </p:clrMapOvr>
  <p:transition>
    <p:strips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429420"/>
          </a:xfrm>
        </p:spPr>
        <p:txBody>
          <a:bodyPr>
            <a:normAutofit fontScale="92500" lnSpcReduction="10000"/>
          </a:bodyPr>
          <a:lstStyle/>
          <a:p>
            <a:pPr algn="just" rtl="1"/>
            <a:r>
              <a:rPr lang="fa-IR" sz="4400" dirty="0" smtClean="0">
                <a:latin typeface="Arial" pitchFamily="34" charset="0"/>
                <a:cs typeface="B Zar"/>
              </a:rPr>
              <a:t>تمامی اطلاعات به صورت آنلاین ذخیره می‌شوند، در نتیجه کاربر می‌تواند از هر دستگاهی به یادداشت‌های ذخیره شده دسترسی داشته باشد. </a:t>
            </a:r>
          </a:p>
          <a:p>
            <a:pPr algn="just" rtl="1"/>
            <a:r>
              <a:rPr lang="fa-IR" sz="4400" dirty="0" smtClean="0">
                <a:latin typeface="Arial" pitchFamily="34" charset="0"/>
                <a:cs typeface="B Zar"/>
              </a:rPr>
              <a:t>برای اینکه از قابلیت‌های نام‌برده استفاده کنید، فقط به حساب کاربری و اتصال به اینترنت نیاز خواهید داشت.</a:t>
            </a:r>
            <a:endParaRPr lang="en-US" sz="4400" dirty="0" smtClean="0">
              <a:latin typeface="Arial" pitchFamily="34" charset="0"/>
              <a:cs typeface="B Zar"/>
            </a:endParaRPr>
          </a:p>
          <a:p>
            <a:pPr algn="just" rtl="1"/>
            <a:endParaRPr lang="en-US" sz="4400" dirty="0">
              <a:cs typeface="B Zar"/>
            </a:endParaRPr>
          </a:p>
        </p:txBody>
      </p:sp>
    </p:spTree>
  </p:cSld>
  <p:clrMapOvr>
    <a:masterClrMapping/>
  </p:clrMapOvr>
  <p:transition>
    <p:strips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Autofit/>
          </a:bodyPr>
          <a:lstStyle/>
          <a:p>
            <a:pPr algn="just" rtl="1"/>
            <a:r>
              <a:rPr lang="fa-IR" sz="3600" dirty="0" smtClean="0">
                <a:cs typeface="B Zar"/>
              </a:rPr>
              <a:t>گوگل‌داکس یک ابزار فوق‌العاده مناسب برای انجام </a:t>
            </a:r>
            <a:r>
              <a:rPr lang="fa-IR" sz="3600" dirty="0" smtClean="0">
                <a:solidFill>
                  <a:srgbClr val="FF0000"/>
                </a:solidFill>
                <a:cs typeface="B Zar"/>
              </a:rPr>
              <a:t>کارهای گروهی </a:t>
            </a:r>
            <a:r>
              <a:rPr lang="fa-IR" sz="3600" dirty="0" smtClean="0">
                <a:cs typeface="B Zar"/>
              </a:rPr>
              <a:t>است. کاربران گوگل داکس می‌توانند چند متن را به صورت همزمان مشاهده و ویرایش کنند. این نرم‌افزار از قابلیت به‌روزرسانی در زمان واقعی (به روزرسانی اطلاعات همگام با دریافت داده‌ها) و نوار کناری چت نیز برخوردار است.</a:t>
            </a:r>
            <a:endParaRPr lang="en-US" sz="3600" dirty="0">
              <a:cs typeface="B Zar"/>
            </a:endParaRPr>
          </a:p>
        </p:txBody>
      </p:sp>
    </p:spTree>
  </p:cSld>
  <p:clrMapOvr>
    <a:masterClrMapping/>
  </p:clrMapOvr>
  <p:transition>
    <p:strips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76"/>
            <a:ext cx="9144000" cy="6858048"/>
          </a:xfrm>
        </p:spPr>
        <p:txBody>
          <a:bodyPr>
            <a:noAutofit/>
          </a:bodyPr>
          <a:lstStyle/>
          <a:p>
            <a:pPr algn="just" rtl="1">
              <a:spcBef>
                <a:spcPts val="0"/>
              </a:spcBef>
            </a:pPr>
            <a:r>
              <a:rPr lang="fa-IR" sz="3600" dirty="0" smtClean="0">
                <a:cs typeface="B Zar"/>
              </a:rPr>
              <a:t>کاربران می‌توانند هر متنی را به صورت گروهی و همزمان ویرایش کنند. گوگل داکس دارای بیش از ۶۰ ابزار افزودنی است و با </a:t>
            </a:r>
          </a:p>
          <a:p>
            <a:pPr algn="just" rtl="1">
              <a:spcBef>
                <a:spcPts val="0"/>
              </a:spcBef>
            </a:pPr>
            <a:r>
              <a:rPr lang="en-US" sz="2000" dirty="0" smtClean="0"/>
              <a:t>Google Bookmarks</a:t>
            </a:r>
            <a:endParaRPr lang="fa-IR" sz="2000" dirty="0" smtClean="0">
              <a:cs typeface="B Zar"/>
            </a:endParaRPr>
          </a:p>
          <a:p>
            <a:pPr algn="just" rtl="1">
              <a:spcBef>
                <a:spcPts val="0"/>
              </a:spcBef>
            </a:pPr>
            <a:r>
              <a:rPr lang="en-US" sz="2000" dirty="0" smtClean="0">
                <a:cs typeface="B Zar"/>
              </a:rPr>
              <a:t>Google Note</a:t>
            </a:r>
            <a:endParaRPr lang="fa-IR" sz="2000" dirty="0" smtClean="0">
              <a:cs typeface="B Zar"/>
            </a:endParaRPr>
          </a:p>
          <a:p>
            <a:pPr algn="just" rtl="1">
              <a:spcBef>
                <a:spcPts val="0"/>
              </a:spcBef>
            </a:pPr>
            <a:r>
              <a:rPr lang="en-US" sz="2000" dirty="0" smtClean="0">
                <a:cs typeface="B Zar"/>
              </a:rPr>
              <a:t>Google Drive</a:t>
            </a:r>
            <a:r>
              <a:rPr lang="fa-IR" sz="2000" dirty="0" smtClean="0">
                <a:cs typeface="B Zar"/>
              </a:rPr>
              <a:t> </a:t>
            </a:r>
            <a:r>
              <a:rPr lang="fa-IR" sz="3600" dirty="0" smtClean="0">
                <a:cs typeface="B Zar"/>
              </a:rPr>
              <a:t>همگام‌سازی می‌شود. </a:t>
            </a:r>
          </a:p>
          <a:p>
            <a:pPr algn="just" rtl="1">
              <a:spcBef>
                <a:spcPts val="0"/>
              </a:spcBef>
            </a:pPr>
            <a:r>
              <a:rPr lang="fa-IR" sz="3200" dirty="0" smtClean="0">
                <a:cs typeface="B Zar"/>
              </a:rPr>
              <a:t>کاربران این نرم‌افزار با نصب و ساخت حساب کاربری به ۱ گیگابایت حافظه جهت ذخیره‌ی اطلاعات دسترسی پیدا می‌کنند</a:t>
            </a:r>
            <a:endParaRPr lang="en-US" sz="3200" dirty="0">
              <a:cs typeface="B Zar"/>
            </a:endParaRPr>
          </a:p>
        </p:txBody>
      </p:sp>
    </p:spTree>
  </p:cSld>
  <p:clrMapOvr>
    <a:masterClrMapping/>
  </p:clrMapOvr>
  <p:transition>
    <p:strips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rtl="1"/>
            <a:r>
              <a:rPr lang="fa-IR" sz="3600" dirty="0" smtClean="0">
                <a:cs typeface="B Zar"/>
              </a:rPr>
              <a:t>گوگل داکس </a:t>
            </a:r>
            <a:r>
              <a:rPr lang="en-US" sz="3600" dirty="0" smtClean="0">
                <a:cs typeface="B Zar"/>
              </a:rPr>
              <a:t>ClipArt</a:t>
            </a:r>
            <a:r>
              <a:rPr lang="fa-IR" sz="3600" dirty="0" smtClean="0">
                <a:cs typeface="B Zar"/>
              </a:rPr>
              <a:t> (تصاویری که داخل متن قرار می‌گیرند) ندارد و از این لحاظ با </a:t>
            </a:r>
            <a:r>
              <a:rPr lang="en-US" sz="2800" dirty="0" smtClean="0">
                <a:cs typeface="B Zar"/>
              </a:rPr>
              <a:t>Microsoft Word</a:t>
            </a:r>
            <a:r>
              <a:rPr lang="fa-IR" sz="3600" dirty="0" smtClean="0">
                <a:cs typeface="B Zar"/>
              </a:rPr>
              <a:t> قابل رقابت نیست، اما کاربران می‌توانند تصاویر مورد نظرشان را از جایی دیگر دانلود کرده و به متن اضافه کنند. در مجموع، گوگل داکس از قابلیت‌های تقریبا مشابه </a:t>
            </a:r>
            <a:r>
              <a:rPr lang="en-US" sz="2800" dirty="0">
                <a:cs typeface="B Zar"/>
              </a:rPr>
              <a:t>Microsoft Word</a:t>
            </a:r>
            <a:r>
              <a:rPr lang="fa-IR" sz="2800" dirty="0">
                <a:cs typeface="B Zar"/>
              </a:rPr>
              <a:t> </a:t>
            </a:r>
            <a:r>
              <a:rPr lang="fa-IR" sz="3600" dirty="0" smtClean="0">
                <a:cs typeface="B Zar"/>
              </a:rPr>
              <a:t>برخوردار است، البته با این تفاوت که گوگل داکس یک نرم‌افزار قابل حمل (</a:t>
            </a:r>
            <a:r>
              <a:rPr lang="en-US" sz="3600" dirty="0" smtClean="0">
                <a:cs typeface="B Zar"/>
              </a:rPr>
              <a:t>Portable</a:t>
            </a:r>
            <a:r>
              <a:rPr lang="fa-IR" sz="3600" dirty="0" smtClean="0">
                <a:cs typeface="B Zar"/>
              </a:rPr>
              <a:t>) محسوب می‌شود.</a:t>
            </a:r>
            <a:endParaRPr lang="en-US" sz="3600" dirty="0" smtClean="0">
              <a:cs typeface="B Zar"/>
            </a:endParaRPr>
          </a:p>
          <a:p>
            <a:pPr algn="just" rtl="1"/>
            <a:endParaRPr lang="en-US" sz="3600" dirty="0">
              <a:cs typeface="B Zar"/>
            </a:endParaRPr>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892480" cy="6408712"/>
          </a:xfrm>
        </p:spPr>
        <p:txBody>
          <a:bodyPr>
            <a:noAutofit/>
          </a:bodyPr>
          <a:lstStyle/>
          <a:p>
            <a:pPr algn="r" rtl="1">
              <a:buNone/>
            </a:pPr>
            <a:r>
              <a:rPr lang="fa-IR" sz="3200" b="1" dirty="0" smtClean="0">
                <a:cs typeface="B Zar" pitchFamily="2" charset="-78"/>
              </a:rPr>
              <a:t>               الف- قبل از کلاس</a:t>
            </a:r>
            <a:r>
              <a:rPr lang="fa-IR" sz="3200" dirty="0" smtClean="0">
                <a:cs typeface="B Zar" pitchFamily="2" charset="-78"/>
              </a:rPr>
              <a:t/>
            </a:r>
            <a:br>
              <a:rPr lang="fa-IR" sz="3200" dirty="0" smtClean="0">
                <a:cs typeface="B Zar" pitchFamily="2" charset="-78"/>
              </a:rPr>
            </a:br>
            <a:r>
              <a:rPr lang="fa-IR" sz="3200" dirty="0" smtClean="0">
                <a:solidFill>
                  <a:srgbClr val="FFFF00"/>
                </a:solidFill>
                <a:cs typeface="B Zar" pitchFamily="2" charset="-78"/>
              </a:rPr>
              <a:t>1</a:t>
            </a:r>
            <a:r>
              <a:rPr lang="ar-SA" sz="3200" dirty="0" smtClean="0">
                <a:solidFill>
                  <a:srgbClr val="FFFF00"/>
                </a:solidFill>
                <a:cs typeface="B Zar" pitchFamily="2" charset="-78"/>
              </a:rPr>
              <a:t>-آمادگی وآگاهي قبلي  براي گوش دادن درکلاس</a:t>
            </a:r>
            <a:r>
              <a:rPr lang="fa-IR" sz="3200" dirty="0" smtClean="0">
                <a:solidFill>
                  <a:srgbClr val="FFFF00"/>
                </a:solidFill>
                <a:cs typeface="B Zar" pitchFamily="2" charset="-78"/>
              </a:rPr>
              <a:t>. </a:t>
            </a:r>
            <a:r>
              <a:rPr lang="en-US" sz="3200" dirty="0" smtClean="0">
                <a:solidFill>
                  <a:srgbClr val="FFFF00"/>
                </a:solidFill>
                <a:cs typeface="B Zar" pitchFamily="2" charset="-78"/>
              </a:rPr>
              <a:t/>
            </a:r>
            <a:br>
              <a:rPr lang="en-US" sz="3200" dirty="0" smtClean="0">
                <a:solidFill>
                  <a:srgbClr val="FFFF00"/>
                </a:solidFill>
                <a:cs typeface="B Zar" pitchFamily="2" charset="-78"/>
              </a:rPr>
            </a:br>
            <a:r>
              <a:rPr lang="fa-IR" sz="3200" dirty="0" smtClean="0">
                <a:solidFill>
                  <a:srgbClr val="FFFF00"/>
                </a:solidFill>
                <a:cs typeface="B Zar" pitchFamily="2" charset="-78"/>
              </a:rPr>
              <a:t> 2-مرور </a:t>
            </a:r>
            <a:r>
              <a:rPr lang="ar-SA" sz="3200" dirty="0" smtClean="0">
                <a:solidFill>
                  <a:srgbClr val="FFFF00"/>
                </a:solidFill>
                <a:cs typeface="B Zar" pitchFamily="2" charset="-78"/>
              </a:rPr>
              <a:t>يادداشت هاي جلسه ي قبل.</a:t>
            </a:r>
            <a:r>
              <a:rPr lang="fa-IR" sz="3200" dirty="0" smtClean="0">
                <a:solidFill>
                  <a:srgbClr val="FFFF00"/>
                </a:solidFill>
                <a:cs typeface="B Zar" pitchFamily="2" charset="-78"/>
              </a:rPr>
              <a:t> </a:t>
            </a:r>
            <a:endParaRPr lang="fa-IR" sz="3200" dirty="0">
              <a:solidFill>
                <a:srgbClr val="FFFF00"/>
              </a:solidFill>
              <a:cs typeface="B Zar" pitchFamily="2" charset="-78"/>
            </a:endParaRPr>
          </a:p>
          <a:p>
            <a:pPr algn="r" rtl="1">
              <a:buNone/>
            </a:pPr>
            <a:r>
              <a:rPr lang="fa-IR" sz="3200" dirty="0" smtClean="0">
                <a:solidFill>
                  <a:srgbClr val="FFFF00"/>
                </a:solidFill>
                <a:cs typeface="B Zar" pitchFamily="2" charset="-78"/>
              </a:rPr>
              <a:t>    3- آمادگی</a:t>
            </a:r>
            <a:r>
              <a:rPr lang="ar-SA" sz="3200" dirty="0" smtClean="0">
                <a:solidFill>
                  <a:srgbClr val="FFFF00"/>
                </a:solidFill>
                <a:cs typeface="B Zar" pitchFamily="2" charset="-78"/>
              </a:rPr>
              <a:t> برای یادداشت برداری  و به همراه داشتن همه  لوازم  يادداشت برداري</a:t>
            </a:r>
            <a:r>
              <a:rPr lang="fa-IR" sz="3200" dirty="0" smtClean="0">
                <a:solidFill>
                  <a:srgbClr val="FFFF00"/>
                </a:solidFill>
                <a:cs typeface="B Zar" pitchFamily="2" charset="-78"/>
              </a:rPr>
              <a:t>.</a:t>
            </a:r>
            <a:r>
              <a:rPr lang="en-US" sz="3200" dirty="0" smtClean="0">
                <a:solidFill>
                  <a:srgbClr val="FFFF00"/>
                </a:solidFill>
                <a:cs typeface="B Zar" pitchFamily="2" charset="-78"/>
              </a:rPr>
              <a:t/>
            </a:r>
            <a:br>
              <a:rPr lang="en-US" sz="3200" dirty="0" smtClean="0">
                <a:solidFill>
                  <a:srgbClr val="FFFF00"/>
                </a:solidFill>
                <a:cs typeface="B Zar" pitchFamily="2" charset="-78"/>
              </a:rPr>
            </a:br>
            <a:r>
              <a:rPr lang="en-US" sz="3200" dirty="0" smtClean="0">
                <a:solidFill>
                  <a:srgbClr val="FFFF00"/>
                </a:solidFill>
                <a:cs typeface="B Zar" pitchFamily="2" charset="-78"/>
              </a:rPr>
              <a:t> </a:t>
            </a:r>
            <a:br>
              <a:rPr lang="en-US" sz="3200" dirty="0" smtClean="0">
                <a:solidFill>
                  <a:srgbClr val="FFFF00"/>
                </a:solidFill>
                <a:cs typeface="B Zar" pitchFamily="2" charset="-78"/>
              </a:rPr>
            </a:br>
            <a:r>
              <a:rPr lang="fa-IR" sz="3200" dirty="0" smtClean="0">
                <a:solidFill>
                  <a:srgbClr val="FFFF00"/>
                </a:solidFill>
                <a:cs typeface="B Zar" pitchFamily="2" charset="-78"/>
              </a:rPr>
              <a:t> 4- دور کردن </a:t>
            </a:r>
            <a:r>
              <a:rPr lang="ar-SA" sz="3200" dirty="0" smtClean="0">
                <a:solidFill>
                  <a:srgbClr val="FFFF00"/>
                </a:solidFill>
                <a:cs typeface="B Zar" pitchFamily="2" charset="-78"/>
              </a:rPr>
              <a:t>عوامل مزاحم</a:t>
            </a:r>
            <a:endParaRPr lang="en-US" sz="32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OneNote</a:t>
            </a:r>
            <a:endParaRPr lang="en-US" sz="6600" dirty="0"/>
          </a:p>
        </p:txBody>
      </p:sp>
      <p:pic>
        <p:nvPicPr>
          <p:cNvPr id="4" name="Content Placeholder 3" descr="وان‌نُت (OneNot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632869"/>
            <a:ext cx="6629400" cy="2762250"/>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rtl="1"/>
            <a:r>
              <a:rPr lang="fa-IR" sz="4400" dirty="0" smtClean="0">
                <a:cs typeface="B Zar"/>
              </a:rPr>
              <a:t>وان‌نُت یک نرم‌افزار چند پلتفرمی‌ است که روی سیستم عامل‌های ویندوز، </a:t>
            </a:r>
            <a:r>
              <a:rPr lang="en-US" sz="4400" dirty="0" err="1" smtClean="0"/>
              <a:t>iOS</a:t>
            </a:r>
            <a:r>
              <a:rPr lang="fa-IR" sz="4400" dirty="0" smtClean="0">
                <a:cs typeface="B Zar"/>
              </a:rPr>
              <a:t> و گوشی‌های تلفن همراه قابل اجرا است. یادداشت‌نویسی آسان مهم‌ترین مشخصه‌ی این نرم‌افزار است که امکان یادگیری سریع‌تر را فراهم می‌کند. </a:t>
            </a:r>
            <a:endParaRPr lang="en-US" sz="4400" dirty="0">
              <a:cs typeface="B Zar"/>
            </a:endParaRPr>
          </a:p>
        </p:txBody>
      </p:sp>
    </p:spTree>
  </p:cSld>
  <p:clrMapOvr>
    <a:masterClrMapping/>
  </p:clrMapOvr>
  <p:transition>
    <p:strips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Autofit/>
          </a:bodyPr>
          <a:lstStyle/>
          <a:p>
            <a:pPr algn="just" rtl="1"/>
            <a:r>
              <a:rPr lang="fa-IR" sz="3600" dirty="0" smtClean="0">
                <a:cs typeface="B Zar"/>
              </a:rPr>
              <a:t>از جمله قابلیت‌های وان‌نُت عبارتند از:</a:t>
            </a:r>
          </a:p>
          <a:p>
            <a:pPr algn="r" rtl="1"/>
            <a:r>
              <a:rPr lang="fa-IR" sz="3600" dirty="0" smtClean="0">
                <a:cs typeface="B Zar"/>
              </a:rPr>
              <a:t> ایجاد یادداشت‌، اشتراک‌گذاری یادداشت‌ها ویرایش یادداشت‌‌ها به صورت انفرادی و گروهی برش صفحات، عکس‌برداری و ارسال فایل‌ از طریق ایمیل. </a:t>
            </a:r>
          </a:p>
          <a:p>
            <a:pPr algn="just" rtl="1"/>
            <a:r>
              <a:rPr lang="fa-IR" sz="3600" dirty="0" smtClean="0">
                <a:cs typeface="B Zar"/>
              </a:rPr>
              <a:t>در این نرم افزار یادداشت‌ها به صورت خودکار ذخیره و تاریخ‌گذاری می‌شوند.</a:t>
            </a:r>
            <a:endParaRPr lang="en-US" sz="3600" dirty="0"/>
          </a:p>
        </p:txBody>
      </p:sp>
    </p:spTree>
  </p:cSld>
  <p:clrMapOvr>
    <a:masterClrMapping/>
  </p:clrMapOvr>
  <p:transition>
    <p:strips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429420"/>
          </a:xfrm>
        </p:spPr>
        <p:txBody>
          <a:bodyPr>
            <a:noAutofit/>
          </a:bodyPr>
          <a:lstStyle/>
          <a:p>
            <a:pPr algn="just" rtl="1">
              <a:spcBef>
                <a:spcPts val="0"/>
              </a:spcBef>
            </a:pPr>
            <a:r>
              <a:rPr lang="fa-IR" sz="4000" dirty="0" smtClean="0">
                <a:cs typeface="B Zar"/>
              </a:rPr>
              <a:t>نسخه‌ی موبایل و تحت وب این نرم‌افزار به صورت رایگان در دسترس است.</a:t>
            </a:r>
          </a:p>
          <a:p>
            <a:pPr algn="just" rtl="1">
              <a:spcBef>
                <a:spcPts val="0"/>
              </a:spcBef>
            </a:pPr>
            <a:r>
              <a:rPr lang="fa-IR" sz="4000" dirty="0" smtClean="0">
                <a:cs typeface="B Zar"/>
              </a:rPr>
              <a:t> اما بسیاری از کاربران نسخه‌ی </a:t>
            </a:r>
            <a:r>
              <a:rPr lang="en-US" sz="2600" dirty="0" smtClean="0">
                <a:cs typeface="B Zar"/>
              </a:rPr>
              <a:t>Desktop</a:t>
            </a:r>
            <a:r>
              <a:rPr lang="fa-IR" sz="4000" dirty="0" smtClean="0">
                <a:cs typeface="B Zar"/>
              </a:rPr>
              <a:t> را ترجیح می‌دهند که به همراه  </a:t>
            </a:r>
            <a:r>
              <a:rPr lang="en-US" sz="2400" dirty="0" smtClean="0">
                <a:cs typeface="B Zar"/>
              </a:rPr>
              <a:t>MS Office 2013</a:t>
            </a:r>
            <a:r>
              <a:rPr lang="fa-IR" sz="2400" dirty="0" smtClean="0">
                <a:cs typeface="B Zar"/>
              </a:rPr>
              <a:t> </a:t>
            </a:r>
            <a:r>
              <a:rPr lang="fa-IR" sz="4400" dirty="0" smtClean="0">
                <a:cs typeface="B Zar"/>
              </a:rPr>
              <a:t> </a:t>
            </a:r>
            <a:endParaRPr lang="fa-IR" sz="4000" dirty="0" smtClean="0">
              <a:cs typeface="B Zar"/>
            </a:endParaRPr>
          </a:p>
          <a:p>
            <a:pPr algn="just" rtl="1">
              <a:spcBef>
                <a:spcPts val="0"/>
              </a:spcBef>
              <a:buNone/>
            </a:pPr>
            <a:r>
              <a:rPr lang="fa-IR" sz="4000" dirty="0" smtClean="0">
                <a:cs typeface="B Zar"/>
              </a:rPr>
              <a:t>و(</a:t>
            </a:r>
            <a:r>
              <a:rPr lang="en-US" sz="2400" dirty="0" smtClean="0">
                <a:cs typeface="B Zar"/>
              </a:rPr>
              <a:t>Microsoft 365</a:t>
            </a:r>
            <a:r>
              <a:rPr lang="fa-IR" sz="4000" dirty="0" smtClean="0">
                <a:cs typeface="B Zar"/>
              </a:rPr>
              <a:t>) ارائه می‌شود‌.</a:t>
            </a:r>
            <a:endParaRPr lang="en-US" sz="4000" dirty="0" smtClean="0">
              <a:cs typeface="B Zar"/>
            </a:endParaRPr>
          </a:p>
          <a:p>
            <a:pPr algn="just" rtl="1"/>
            <a:endParaRPr lang="en-US" sz="3200" dirty="0">
              <a:cs typeface="B Zar"/>
            </a:endParaRPr>
          </a:p>
        </p:txBody>
      </p:sp>
    </p:spTree>
  </p:cSld>
  <p:clrMapOvr>
    <a:masterClrMapping/>
  </p:clrMapOvr>
  <p:transition>
    <p:strips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err="1" smtClean="0"/>
              <a:t>SpiderScribe</a:t>
            </a:r>
            <a:endParaRPr lang="en-US" dirty="0"/>
          </a:p>
        </p:txBody>
      </p:sp>
      <p:pic>
        <p:nvPicPr>
          <p:cNvPr id="4" name="Content Placeholder 3" descr="اِسپایدِراِسکرایب (SpiderScrib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632869"/>
            <a:ext cx="6629400" cy="2762250"/>
          </a:xfrm>
          <a:prstGeom prst="rect">
            <a:avLst/>
          </a:prstGeom>
          <a:noFill/>
          <a:ln>
            <a:noFill/>
          </a:ln>
        </p:spPr>
      </p:pic>
    </p:spTree>
  </p:cSld>
  <p:clrMapOvr>
    <a:masterClrMapping/>
  </p:clrMapOvr>
  <p:transition>
    <p:strips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858000"/>
          </a:xfrm>
        </p:spPr>
        <p:txBody>
          <a:bodyPr>
            <a:noAutofit/>
          </a:bodyPr>
          <a:lstStyle/>
          <a:p>
            <a:pPr algn="just" rtl="1"/>
            <a:r>
              <a:rPr lang="fa-IR" sz="2800" dirty="0" smtClean="0">
                <a:cs typeface="B Zar"/>
              </a:rPr>
              <a:t>اِسپایدِراِسکرایب یک نرم‌افزار فوق‌العاده مناسب برای افرادی است که به یادگیری از طریق ابزارهای دیداری عادت دارند. این نرم افزار فلش در سال ۲۰۱۲ راه‌اندازی شد</a:t>
            </a:r>
          </a:p>
          <a:p>
            <a:pPr algn="just" rtl="1"/>
            <a:r>
              <a:rPr lang="fa-IR" sz="2800" dirty="0" smtClean="0">
                <a:cs typeface="B Zar"/>
              </a:rPr>
              <a:t>. کاربران اِسپایدِراِسکرایب می‌توانند نقشه‌ی ذهنی با قابلیت ضمیمه‌ی فایل، تصویر، وب‌سایت، رویدادهای تقویمی و بسیاری عملکردهای دیگر طراحی کنند. کاربران همچنین می‌توانند نقشه‌های ذهنی طراحی شده توسط این نرم افزار را با یکدیگر به اشتراک بگذارند و از دستگاه‌های مختلف به این اطلاعات دسترسی داشته باشند.</a:t>
            </a:r>
            <a:endParaRPr lang="en-US" sz="2800" dirty="0" smtClean="0">
              <a:cs typeface="B Zar"/>
            </a:endParaRPr>
          </a:p>
          <a:p>
            <a:pPr algn="just" rtl="1"/>
            <a:endParaRPr lang="en-US" sz="2800" dirty="0">
              <a:cs typeface="B Zar"/>
            </a:endParaRPr>
          </a:p>
        </p:txBody>
      </p:sp>
    </p:spTree>
  </p:cSld>
  <p:clrMapOvr>
    <a:masterClrMapping/>
  </p:clrMapOvr>
  <p:transition>
    <p:strips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929718" cy="6429420"/>
          </a:xfrm>
        </p:spPr>
        <p:txBody>
          <a:bodyPr>
            <a:noAutofit/>
          </a:bodyPr>
          <a:lstStyle/>
          <a:p>
            <a:pPr algn="just" rtl="1"/>
            <a:r>
              <a:rPr lang="fa-IR" sz="3800" dirty="0" smtClean="0">
                <a:cs typeface="B Zar"/>
              </a:rPr>
              <a:t>در نسخه‌ی رایگان این نرم‌افزار می‌توان به تعداد نامحدود نقشه‌ی ذهنی آماده کرد که البته این نقشه‌ها در حالت نمایش عمومی ذخیره خواهند شد، اما کاربران می‌توانند حداکثر سه نقشه‌ی ذهنی خصوصی نیز ایجاد کنند. برای هر کاربر، ۳ مگابایت حافظه جهت ذخیره‌سازی اطلاعات در نظر گرفته شده است،</a:t>
            </a:r>
            <a:endParaRPr lang="en-US" sz="3800" dirty="0">
              <a:cs typeface="B Zar"/>
            </a:endParaRPr>
          </a:p>
        </p:txBody>
      </p:sp>
    </p:spTree>
  </p:cSld>
  <p:clrMapOvr>
    <a:masterClrMapping/>
  </p:clrMapOvr>
  <p:transition>
    <p:strips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view details"/>
          <p:cNvPicPr>
            <a:picLocks noGrp="1" noChangeAspect="1" noChangeArrowheads="1" noCrop="1"/>
          </p:cNvPicPr>
          <p:nvPr>
            <p:ph idx="1"/>
          </p:nvPr>
        </p:nvPicPr>
        <p:blipFill>
          <a:blip r:embed="rId2" cstate="print"/>
          <a:srcRect/>
          <a:stretch>
            <a:fillRect/>
          </a:stretch>
        </p:blipFill>
        <p:spPr bwMode="auto">
          <a:xfrm>
            <a:off x="642910" y="714356"/>
            <a:ext cx="8001056" cy="5214974"/>
          </a:xfrm>
          <a:prstGeom prst="rect">
            <a:avLst/>
          </a:prstGeom>
          <a:noFill/>
        </p:spPr>
      </p:pic>
      <p:sp>
        <p:nvSpPr>
          <p:cNvPr id="9" name="Rectangle 8"/>
          <p:cNvSpPr/>
          <p:nvPr/>
        </p:nvSpPr>
        <p:spPr>
          <a:xfrm>
            <a:off x="214282" y="1571612"/>
            <a:ext cx="8849940" cy="646331"/>
          </a:xfrm>
          <a:prstGeom prst="rect">
            <a:avLst/>
          </a:prstGeom>
        </p:spPr>
        <p:txBody>
          <a:bodyPr wrap="square">
            <a:spAutoFit/>
          </a:bodyPr>
          <a:lstStyle/>
          <a:p>
            <a:pPr algn="ctr" rtl="1"/>
            <a:r>
              <a:rPr lang="fa-IR" sz="3600" b="1" dirty="0" smtClean="0">
                <a:solidFill>
                  <a:srgbClr val="7030A0"/>
                </a:solidFill>
                <a:cs typeface="B Zar" pitchFamily="2" charset="-78"/>
              </a:rPr>
              <a:t>راهکارهایی برای نوشتن یادداشت های با کیفیت </a:t>
            </a:r>
            <a:endParaRPr lang="en-US" sz="3600" dirty="0">
              <a:solidFill>
                <a:srgbClr val="7030A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643710"/>
          </a:xfrm>
        </p:spPr>
        <p:txBody>
          <a:bodyPr>
            <a:normAutofit fontScale="92500" lnSpcReduction="10000"/>
          </a:bodyPr>
          <a:lstStyle/>
          <a:p>
            <a:pPr algn="r" rtl="1">
              <a:buNone/>
            </a:pPr>
            <a:endParaRPr lang="fa-IR" sz="900" b="1" dirty="0" smtClean="0">
              <a:cs typeface="B Zar" pitchFamily="2" charset="-78"/>
            </a:endParaRPr>
          </a:p>
          <a:p>
            <a:pPr algn="r" rtl="1">
              <a:buNone/>
            </a:pPr>
            <a:r>
              <a:rPr lang="fa-IR" sz="4000" b="1" dirty="0" smtClean="0">
                <a:cs typeface="B Zar" pitchFamily="2" charset="-78"/>
              </a:rPr>
              <a:t>1- استفاده از ضبط سخنرانی </a:t>
            </a:r>
            <a:endParaRPr lang="en-US" sz="4000" dirty="0" smtClean="0">
              <a:cs typeface="B Zar" pitchFamily="2" charset="-78"/>
            </a:endParaRPr>
          </a:p>
          <a:p>
            <a:pPr algn="r" rtl="1">
              <a:buNone/>
            </a:pPr>
            <a:r>
              <a:rPr lang="fa-IR" sz="4000" b="1" dirty="0" smtClean="0">
                <a:cs typeface="B Zar" pitchFamily="2" charset="-78"/>
              </a:rPr>
              <a:t>2- تایپ یادداشت ها </a:t>
            </a:r>
            <a:endParaRPr lang="en-US" sz="4000" dirty="0" smtClean="0">
              <a:cs typeface="B Zar" pitchFamily="2" charset="-78"/>
            </a:endParaRPr>
          </a:p>
          <a:p>
            <a:pPr algn="r" rtl="1">
              <a:buNone/>
            </a:pPr>
            <a:r>
              <a:rPr lang="en-US" sz="4000" dirty="0" smtClean="0">
                <a:cs typeface="B Zar" pitchFamily="2" charset="-78"/>
              </a:rPr>
              <a:t> </a:t>
            </a:r>
            <a:r>
              <a:rPr lang="fa-IR" sz="4000" b="1" dirty="0" smtClean="0">
                <a:cs typeface="B Zar" pitchFamily="2" charset="-78"/>
              </a:rPr>
              <a:t>3- </a:t>
            </a:r>
            <a:r>
              <a:rPr lang="ar-SA" sz="4000" b="1" dirty="0" smtClean="0">
                <a:cs typeface="B Zar" pitchFamily="2" charset="-78"/>
              </a:rPr>
              <a:t>استفاده از رنگ</a:t>
            </a:r>
            <a:endParaRPr lang="fa-IR" sz="4000" b="1" dirty="0" smtClean="0">
              <a:cs typeface="B Zar" pitchFamily="2" charset="-78"/>
            </a:endParaRPr>
          </a:p>
          <a:p>
            <a:pPr algn="r" rtl="1">
              <a:buNone/>
            </a:pPr>
            <a:r>
              <a:rPr lang="fa-IR" sz="4000" b="1" dirty="0" smtClean="0">
                <a:cs typeface="B Zar" pitchFamily="2" charset="-78"/>
              </a:rPr>
              <a:t>4- استفاده از یادداشت های گروهی</a:t>
            </a:r>
          </a:p>
          <a:p>
            <a:pPr algn="r" rtl="1">
              <a:buNone/>
            </a:pPr>
            <a:r>
              <a:rPr lang="fa-IR" sz="4000" b="1" dirty="0" smtClean="0">
                <a:cs typeface="B Zar" pitchFamily="2" charset="-78"/>
              </a:rPr>
              <a:t>5- استفاده از نرم افزارهای یادداشت برداری</a:t>
            </a:r>
            <a:endParaRPr lang="en-US" sz="4000" dirty="0" smtClean="0">
              <a:cs typeface="B Zar" pitchFamily="2" charset="-78"/>
            </a:endParaRPr>
          </a:p>
          <a:p>
            <a:pPr algn="r" rtl="1">
              <a:buNone/>
            </a:pPr>
            <a:endParaRPr lang="en-US" sz="3200" dirty="0">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6"/>
            <a:ext cx="8929718" cy="4000504"/>
          </a:xfrm>
        </p:spPr>
        <p:txBody>
          <a:bodyPr>
            <a:normAutofit/>
          </a:bodyPr>
          <a:lstStyle/>
          <a:p>
            <a:pPr algn="ctr">
              <a:buNone/>
            </a:pPr>
            <a:r>
              <a:rPr lang="fa-IR" sz="7200" dirty="0" smtClean="0">
                <a:latin typeface="AngsanaUPC" pitchFamily="18" charset="-34"/>
                <a:cs typeface="B Zar" pitchFamily="2" charset="-78"/>
              </a:rPr>
              <a:t>با تشکر از حضور  و توجه سروران گرامی</a:t>
            </a:r>
            <a:endParaRPr lang="en-US" sz="7200" dirty="0">
              <a:latin typeface="AngsanaUPC" pitchFamily="18" charset="-34"/>
              <a:cs typeface="B Zar" pitchFamily="2" charset="-78"/>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rtl="1">
              <a:buNone/>
            </a:pPr>
            <a:r>
              <a:rPr lang="fa-IR" sz="2400" b="1" dirty="0" smtClean="0">
                <a:solidFill>
                  <a:srgbClr val="FFFF00"/>
                </a:solidFill>
                <a:effectLst/>
                <a:cs typeface="B Zar" pitchFamily="2" charset="-78"/>
              </a:rPr>
              <a:t>                          </a:t>
            </a:r>
            <a:r>
              <a:rPr lang="ar-SA" sz="3200" b="1" dirty="0" smtClean="0">
                <a:effectLst/>
                <a:cs typeface="B Zar" pitchFamily="2" charset="-78"/>
              </a:rPr>
              <a:t>ب</a:t>
            </a:r>
            <a:r>
              <a:rPr lang="fa-IR" sz="3200" b="1" dirty="0" smtClean="0">
                <a:effectLst/>
                <a:cs typeface="B Zar" pitchFamily="2" charset="-78"/>
              </a:rPr>
              <a:t>-</a:t>
            </a:r>
            <a:r>
              <a:rPr lang="ar-SA" sz="3200" b="1" dirty="0" smtClean="0">
                <a:effectLst/>
                <a:cs typeface="B Zar" pitchFamily="2" charset="-78"/>
              </a:rPr>
              <a:t> حین کلاس </a:t>
            </a:r>
            <a:endParaRPr lang="en-US" sz="2400" b="1" dirty="0" smtClean="0">
              <a:effectLst/>
              <a:cs typeface="B Zar" pitchFamily="2" charset="-78"/>
            </a:endParaRPr>
          </a:p>
          <a:p>
            <a:pPr algn="just" rtl="1">
              <a:spcBef>
                <a:spcPts val="0"/>
              </a:spcBef>
              <a:buNone/>
            </a:pPr>
            <a:r>
              <a:rPr lang="ar-SA" sz="3200" dirty="0" smtClean="0">
                <a:solidFill>
                  <a:srgbClr val="FFFF00"/>
                </a:solidFill>
                <a:effectLst/>
                <a:cs typeface="B Zar" pitchFamily="2" charset="-78"/>
              </a:rPr>
              <a:t>1- غلبه بر محيط: کلاس ممکن است خيلي پرسر و صدا، خيلي گرم، خيلي سرد، خيلي روشن يا خيلي تاريک باشد، باید بر این شرايط نامناسب غلبه کرد.</a:t>
            </a:r>
            <a:endParaRPr lang="en-US" sz="3200" dirty="0" smtClean="0">
              <a:solidFill>
                <a:srgbClr val="FFFF00"/>
              </a:solidFill>
              <a:effectLst/>
              <a:cs typeface="B Zar" pitchFamily="2" charset="-78"/>
            </a:endParaRPr>
          </a:p>
          <a:p>
            <a:pPr algn="just" rtl="1">
              <a:spcBef>
                <a:spcPts val="0"/>
              </a:spcBef>
              <a:buNone/>
            </a:pPr>
            <a:r>
              <a:rPr lang="ar-SA" sz="3200" dirty="0" smtClean="0">
                <a:solidFill>
                  <a:srgbClr val="FFFF00"/>
                </a:solidFill>
                <a:effectLst/>
                <a:cs typeface="B Zar" pitchFamily="2" charset="-78"/>
              </a:rPr>
              <a:t>2- شركت</a:t>
            </a:r>
            <a:r>
              <a:rPr lang="en-US" sz="3200" dirty="0" smtClean="0">
                <a:solidFill>
                  <a:srgbClr val="FFFF00"/>
                </a:solidFill>
                <a:effectLst/>
                <a:cs typeface="B Zar" pitchFamily="2" charset="-78"/>
              </a:rPr>
              <a:t> </a:t>
            </a:r>
            <a:r>
              <a:rPr lang="fa-IR" sz="3200" dirty="0" smtClean="0">
                <a:solidFill>
                  <a:srgbClr val="FFFF00"/>
                </a:solidFill>
                <a:effectLst/>
                <a:cs typeface="B Zar" pitchFamily="2" charset="-78"/>
              </a:rPr>
              <a:t> دادن </a:t>
            </a:r>
            <a:r>
              <a:rPr lang="ar-SA" sz="3200" dirty="0" smtClean="0">
                <a:solidFill>
                  <a:srgbClr val="FFFF00"/>
                </a:solidFill>
                <a:effectLst/>
                <a:cs typeface="B Zar" pitchFamily="2" charset="-78"/>
              </a:rPr>
              <a:t>فعالانه </a:t>
            </a:r>
            <a:r>
              <a:rPr lang="fa-IR" sz="3200" dirty="0" smtClean="0">
                <a:solidFill>
                  <a:srgbClr val="FFFF00"/>
                </a:solidFill>
                <a:effectLst/>
                <a:cs typeface="B Zar" pitchFamily="2" charset="-78"/>
              </a:rPr>
              <a:t>دانشجویان </a:t>
            </a:r>
            <a:r>
              <a:rPr lang="ar-SA" sz="3200" dirty="0" smtClean="0">
                <a:solidFill>
                  <a:srgbClr val="FFFF00"/>
                </a:solidFill>
                <a:effectLst/>
                <a:cs typeface="B Zar" pitchFamily="2" charset="-78"/>
              </a:rPr>
              <a:t>در بحث و موضوع درس</a:t>
            </a:r>
            <a:r>
              <a:rPr lang="fa-IR" sz="3200" dirty="0" smtClean="0">
                <a:solidFill>
                  <a:srgbClr val="FFFF00"/>
                </a:solidFill>
                <a:effectLst/>
                <a:cs typeface="B Zar" pitchFamily="2" charset="-78"/>
              </a:rPr>
              <a:t>،</a:t>
            </a:r>
            <a:r>
              <a:rPr lang="ar-SA" sz="3200" dirty="0" smtClean="0">
                <a:solidFill>
                  <a:srgbClr val="FFFF00"/>
                </a:solidFill>
                <a:effectLst/>
                <a:cs typeface="B Zar" pitchFamily="2" charset="-78"/>
              </a:rPr>
              <a:t> </a:t>
            </a:r>
            <a:r>
              <a:rPr lang="fa-IR" sz="3200" dirty="0" smtClean="0">
                <a:solidFill>
                  <a:srgbClr val="FFFF00"/>
                </a:solidFill>
                <a:effectLst/>
                <a:cs typeface="B Zar" pitchFamily="2" charset="-78"/>
              </a:rPr>
              <a:t>ترغیب به </a:t>
            </a:r>
            <a:r>
              <a:rPr lang="ar-SA" sz="3200" dirty="0" smtClean="0">
                <a:solidFill>
                  <a:srgbClr val="FFFF00"/>
                </a:solidFill>
                <a:effectLst/>
                <a:cs typeface="B Zar" pitchFamily="2" charset="-78"/>
              </a:rPr>
              <a:t>سؤال كردن اشكالات</a:t>
            </a:r>
            <a:r>
              <a:rPr lang="fa-IR" sz="3200" dirty="0" smtClean="0">
                <a:solidFill>
                  <a:srgbClr val="FFFF00"/>
                </a:solidFill>
                <a:effectLst/>
                <a:cs typeface="B Zar" pitchFamily="2" charset="-78"/>
              </a:rPr>
              <a:t> و </a:t>
            </a:r>
            <a:r>
              <a:rPr lang="ar-SA" sz="3200" dirty="0" smtClean="0">
                <a:solidFill>
                  <a:srgbClr val="FFFF00"/>
                </a:solidFill>
                <a:effectLst/>
                <a:cs typeface="B Zar" pitchFamily="2" charset="-78"/>
              </a:rPr>
              <a:t>پاسخ دادن به سؤالات </a:t>
            </a:r>
            <a:r>
              <a:rPr lang="fa-IR" sz="3200" dirty="0" smtClean="0">
                <a:solidFill>
                  <a:srgbClr val="FFFF00"/>
                </a:solidFill>
                <a:effectLst/>
                <a:cs typeface="B Zar" pitchFamily="2" charset="-78"/>
              </a:rPr>
              <a:t>دانشجویان</a:t>
            </a:r>
            <a:r>
              <a:rPr lang="ar-SA" sz="3200" dirty="0" smtClean="0">
                <a:solidFill>
                  <a:srgbClr val="FFFF00"/>
                </a:solidFill>
                <a:effectLst/>
                <a:cs typeface="B Zar" pitchFamily="2" charset="-78"/>
              </a:rPr>
              <a:t>.</a:t>
            </a:r>
            <a:endParaRPr lang="en-US" sz="3200" dirty="0" smtClean="0">
              <a:solidFill>
                <a:srgbClr val="FFFF00"/>
              </a:solidFill>
              <a:effectLst/>
              <a:cs typeface="B Zar" pitchFamily="2" charset="-78"/>
            </a:endParaRPr>
          </a:p>
          <a:p>
            <a:pPr algn="just" rtl="1">
              <a:spcBef>
                <a:spcPts val="0"/>
              </a:spcBef>
              <a:buNone/>
            </a:pPr>
            <a:r>
              <a:rPr lang="ar-SA" sz="3200" dirty="0" smtClean="0">
                <a:solidFill>
                  <a:srgbClr val="FFFF00"/>
                </a:solidFill>
                <a:effectLst/>
                <a:cs typeface="B Zar" pitchFamily="2" charset="-78"/>
              </a:rPr>
              <a:t>3- هدفدارگوش دادن : تشخيص این که دانشجو از کلاس چه چيزي را انتظار دارد و اميد دارد که ياد بگيرد وگوش دادن به صحبت‌های </a:t>
            </a:r>
            <a:r>
              <a:rPr lang="fa-IR" sz="3200" dirty="0" smtClean="0">
                <a:solidFill>
                  <a:srgbClr val="FFFF00"/>
                </a:solidFill>
                <a:effectLst/>
                <a:cs typeface="B Zar" pitchFamily="2" charset="-78"/>
              </a:rPr>
              <a:t>استاد و دقت </a:t>
            </a:r>
            <a:r>
              <a:rPr lang="ar-SA" sz="3200" dirty="0" smtClean="0">
                <a:solidFill>
                  <a:srgbClr val="FFFF00"/>
                </a:solidFill>
                <a:effectLst/>
                <a:cs typeface="B Zar" pitchFamily="2" charset="-78"/>
              </a:rPr>
              <a:t>به مطالبی كه وی بر روی آنها تاكید می كند.</a:t>
            </a:r>
            <a:endParaRPr lang="en-US" sz="3200" dirty="0" smtClean="0">
              <a:solidFill>
                <a:srgbClr val="FFFF00"/>
              </a:solidFill>
              <a:effectLst/>
              <a:cs typeface="B Zar" pitchFamily="2" charset="-78"/>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1.jpg"/>
          <p:cNvPicPr>
            <a:picLocks noGrp="1" noChangeAspect="1"/>
          </p:cNvPicPr>
          <p:nvPr>
            <p:ph idx="1"/>
          </p:nvPr>
        </p:nvPicPr>
        <p:blipFill>
          <a:blip r:embed="rId2" cstate="print"/>
          <a:stretch>
            <a:fillRect/>
          </a:stretch>
        </p:blipFill>
        <p:spPr>
          <a:xfrm>
            <a:off x="0" y="0"/>
            <a:ext cx="9144000" cy="6858000"/>
          </a:xfrm>
          <a:prstGeom prst="rect">
            <a:avLst/>
          </a:prstGeom>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500858"/>
          </a:xfrm>
        </p:spPr>
        <p:txBody>
          <a:bodyPr>
            <a:normAutofit fontScale="77500" lnSpcReduction="20000"/>
          </a:bodyPr>
          <a:lstStyle/>
          <a:p>
            <a:pPr algn="just" rtl="1">
              <a:spcBef>
                <a:spcPts val="0"/>
              </a:spcBef>
              <a:buNone/>
            </a:pPr>
            <a:r>
              <a:rPr lang="ar-SA" sz="4300" dirty="0" smtClean="0">
                <a:solidFill>
                  <a:srgbClr val="FFFF00"/>
                </a:solidFill>
                <a:effectLst/>
                <a:cs typeface="B Zar" pitchFamily="2" charset="-78"/>
              </a:rPr>
              <a:t>4-استفاده از روش های استاندارد يادداشت برداري</a:t>
            </a:r>
            <a:r>
              <a:rPr lang="ar-SA" sz="4300" dirty="0" smtClean="0">
                <a:solidFill>
                  <a:srgbClr val="FFFF00"/>
                </a:solidFill>
                <a:cs typeface="B Zar" pitchFamily="2" charset="-78"/>
              </a:rPr>
              <a:t>.</a:t>
            </a:r>
            <a:endParaRPr lang="en-US" sz="4300" dirty="0" smtClean="0">
              <a:solidFill>
                <a:srgbClr val="FFFF00"/>
              </a:solidFill>
              <a:cs typeface="B Zar" pitchFamily="2" charset="-78"/>
            </a:endParaRPr>
          </a:p>
          <a:p>
            <a:pPr algn="just" rtl="1">
              <a:spcBef>
                <a:spcPts val="0"/>
              </a:spcBef>
              <a:buNone/>
            </a:pPr>
            <a:r>
              <a:rPr lang="fa-IR" sz="4300" dirty="0" smtClean="0">
                <a:solidFill>
                  <a:srgbClr val="FFFF00"/>
                </a:solidFill>
                <a:cs typeface="B Zar" pitchFamily="2" charset="-78"/>
              </a:rPr>
              <a:t>5- یادداشت موضوعاتی که با</a:t>
            </a:r>
            <a:r>
              <a:rPr lang="ar-SA" sz="4300" dirty="0" smtClean="0">
                <a:solidFill>
                  <a:srgbClr val="FFFF00"/>
                </a:solidFill>
                <a:cs typeface="B Zar" pitchFamily="2" charset="-78"/>
              </a:rPr>
              <a:t> عباراتی </a:t>
            </a:r>
            <a:r>
              <a:rPr lang="ar-SA" sz="4300" i="1" dirty="0" smtClean="0">
                <a:solidFill>
                  <a:srgbClr val="FFFF00"/>
                </a:solidFill>
                <a:cs typeface="B Zar" pitchFamily="2" charset="-78"/>
              </a:rPr>
              <a:t>نظیر</a:t>
            </a:r>
            <a:endParaRPr lang="fa-IR" sz="4300" i="1" dirty="0" smtClean="0">
              <a:solidFill>
                <a:srgbClr val="FFFF00"/>
              </a:solidFill>
              <a:cs typeface="B Zar" pitchFamily="2" charset="-78"/>
            </a:endParaRPr>
          </a:p>
          <a:p>
            <a:pPr algn="just" rtl="1">
              <a:spcBef>
                <a:spcPts val="0"/>
              </a:spcBef>
              <a:buNone/>
            </a:pPr>
            <a:endParaRPr lang="fa-IR" sz="4300" i="1" dirty="0" smtClean="0">
              <a:solidFill>
                <a:srgbClr val="FFFF00"/>
              </a:solidFill>
              <a:cs typeface="B Zar" pitchFamily="2" charset="-78"/>
            </a:endParaRPr>
          </a:p>
          <a:p>
            <a:pPr algn="just" rtl="1">
              <a:spcBef>
                <a:spcPts val="0"/>
              </a:spcBef>
              <a:buNone/>
            </a:pPr>
            <a:r>
              <a:rPr lang="en-US" sz="4300" i="1" dirty="0" smtClean="0">
                <a:solidFill>
                  <a:srgbClr val="FFFF00"/>
                </a:solidFill>
                <a:cs typeface="B Zar" pitchFamily="2" charset="-78"/>
              </a:rPr>
              <a:t>“</a:t>
            </a:r>
            <a:r>
              <a:rPr lang="ar-SA" sz="4300" i="1" dirty="0" smtClean="0">
                <a:solidFill>
                  <a:srgbClr val="FFFF00"/>
                </a:solidFill>
                <a:cs typeface="B Zar" pitchFamily="2" charset="-78"/>
              </a:rPr>
              <a:t> </a:t>
            </a:r>
            <a:r>
              <a:rPr lang="ar-SA" sz="4300" i="1" u="sng" dirty="0" smtClean="0">
                <a:solidFill>
                  <a:srgbClr val="FFFF00"/>
                </a:solidFill>
                <a:cs typeface="B Zar" pitchFamily="2" charset="-78"/>
              </a:rPr>
              <a:t>نكته مهم این است كه …</a:t>
            </a:r>
            <a:r>
              <a:rPr lang="en-US" sz="4300" i="1" u="sng" dirty="0" smtClean="0">
                <a:solidFill>
                  <a:srgbClr val="FFFF00"/>
                </a:solidFill>
                <a:cs typeface="B Zar" pitchFamily="2" charset="-78"/>
              </a:rPr>
              <a:t> “</a:t>
            </a:r>
          </a:p>
          <a:p>
            <a:pPr algn="just" rtl="1">
              <a:spcBef>
                <a:spcPts val="0"/>
              </a:spcBef>
              <a:buNone/>
            </a:pPr>
            <a:endParaRPr lang="en-US" sz="4300" i="1" u="sng" dirty="0" smtClean="0">
              <a:solidFill>
                <a:srgbClr val="FFFF00"/>
              </a:solidFill>
              <a:cs typeface="B Zar" pitchFamily="2" charset="-78"/>
            </a:endParaRPr>
          </a:p>
          <a:p>
            <a:pPr algn="just" rtl="1">
              <a:spcBef>
                <a:spcPts val="0"/>
              </a:spcBef>
              <a:buNone/>
            </a:pPr>
            <a:r>
              <a:rPr lang="en-US" sz="4300" dirty="0" smtClean="0">
                <a:solidFill>
                  <a:srgbClr val="FFFF00"/>
                </a:solidFill>
                <a:cs typeface="B Zar" pitchFamily="2" charset="-78"/>
              </a:rPr>
              <a:t>“</a:t>
            </a:r>
            <a:r>
              <a:rPr lang="ar-SA" sz="4300" i="1" u="sng" dirty="0" smtClean="0">
                <a:solidFill>
                  <a:srgbClr val="FFFF00"/>
                </a:solidFill>
                <a:cs typeface="B Zar" pitchFamily="2" charset="-78"/>
              </a:rPr>
              <a:t>بطور خلاصه می توان گفت كه… </a:t>
            </a:r>
            <a:r>
              <a:rPr lang="fa-IR" sz="4300" dirty="0" smtClean="0">
                <a:solidFill>
                  <a:srgbClr val="FFFF00"/>
                </a:solidFill>
                <a:cs typeface="B Zar" pitchFamily="2" charset="-78"/>
              </a:rPr>
              <a:t>" </a:t>
            </a:r>
          </a:p>
          <a:p>
            <a:pPr algn="just" rtl="1">
              <a:spcBef>
                <a:spcPts val="0"/>
              </a:spcBef>
              <a:buNone/>
            </a:pPr>
            <a:endParaRPr lang="fa-IR" sz="4300" dirty="0">
              <a:solidFill>
                <a:srgbClr val="FFFF00"/>
              </a:solidFill>
              <a:cs typeface="B Zar" pitchFamily="2" charset="-78"/>
            </a:endParaRPr>
          </a:p>
          <a:p>
            <a:pPr algn="just" rtl="1">
              <a:spcBef>
                <a:spcPts val="0"/>
              </a:spcBef>
              <a:buNone/>
            </a:pPr>
            <a:r>
              <a:rPr lang="ar-SA" sz="4300" dirty="0" smtClean="0">
                <a:solidFill>
                  <a:srgbClr val="FFFF00"/>
                </a:solidFill>
                <a:cs typeface="B Zar" pitchFamily="2" charset="-78"/>
              </a:rPr>
              <a:t>همراه باشد </a:t>
            </a:r>
            <a:r>
              <a:rPr lang="fa-IR" sz="4300" dirty="0" smtClean="0">
                <a:solidFill>
                  <a:srgbClr val="FFFF00"/>
                </a:solidFill>
                <a:cs typeface="B Zar" pitchFamily="2" charset="-78"/>
              </a:rPr>
              <a:t>و یا </a:t>
            </a:r>
            <a:r>
              <a:rPr lang="ar-SA" sz="4300" dirty="0" smtClean="0">
                <a:solidFill>
                  <a:srgbClr val="FFFF00"/>
                </a:solidFill>
                <a:cs typeface="B Zar" pitchFamily="2" charset="-78"/>
              </a:rPr>
              <a:t>مطالبی كه استاد بر روی تخته می نویسد،</a:t>
            </a:r>
            <a:endParaRPr lang="en-US" sz="4300" dirty="0" smtClean="0">
              <a:solidFill>
                <a:srgbClr val="FFFF00"/>
              </a:solidFill>
              <a:cs typeface="B Zar" pitchFamily="2" charset="-78"/>
            </a:endParaRPr>
          </a:p>
          <a:p>
            <a:pPr algn="just" rtl="1">
              <a:spcBef>
                <a:spcPts val="0"/>
              </a:spcBef>
              <a:buNone/>
            </a:pPr>
            <a:r>
              <a:rPr lang="ar-SA" sz="4300" dirty="0" smtClean="0">
                <a:solidFill>
                  <a:srgbClr val="FFFF00"/>
                </a:solidFill>
                <a:cs typeface="B Zar" pitchFamily="2" charset="-78"/>
              </a:rPr>
              <a:t> همچنین</a:t>
            </a:r>
            <a:r>
              <a:rPr lang="fa-IR" sz="4300" dirty="0" smtClean="0">
                <a:solidFill>
                  <a:srgbClr val="FFFF00"/>
                </a:solidFill>
                <a:cs typeface="B Zar" pitchFamily="2" charset="-78"/>
              </a:rPr>
              <a:t> یادداشت</a:t>
            </a:r>
            <a:r>
              <a:rPr lang="ar-SA" sz="4300" dirty="0" smtClean="0">
                <a:solidFill>
                  <a:srgbClr val="FFFF00"/>
                </a:solidFill>
                <a:cs typeface="B Zar" pitchFamily="2" charset="-78"/>
              </a:rPr>
              <a:t> مطلبی كه استاد </a:t>
            </a:r>
            <a:r>
              <a:rPr lang="ar-SA" sz="4300" u="sng" dirty="0" smtClean="0">
                <a:solidFill>
                  <a:srgbClr val="FFFF00"/>
                </a:solidFill>
                <a:cs typeface="B Zar" pitchFamily="2" charset="-78"/>
              </a:rPr>
              <a:t>چند بار تكرار</a:t>
            </a:r>
            <a:r>
              <a:rPr lang="ar-SA" sz="4300" dirty="0" smtClean="0">
                <a:solidFill>
                  <a:srgbClr val="FFFF00"/>
                </a:solidFill>
                <a:cs typeface="B Zar" pitchFamily="2" charset="-78"/>
              </a:rPr>
              <a:t> می كند، احتمالا آن مطلب بسیار مهم است. </a:t>
            </a:r>
            <a:endParaRPr lang="en-US" sz="4300" dirty="0" smtClean="0">
              <a:solidFill>
                <a:srgbClr val="FFFF00"/>
              </a:solidFill>
              <a:cs typeface="B Zar" pitchFamily="2" charset="-78"/>
            </a:endParaRPr>
          </a:p>
          <a:p>
            <a:pPr algn="r" rtl="1">
              <a:buNone/>
            </a:pP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580">
                                          <p:stCondLst>
                                            <p:cond delay="0"/>
                                          </p:stCondLst>
                                        </p:cTn>
                                        <p:tgtEl>
                                          <p:spTgt spid="3">
                                            <p:txEl>
                                              <p:pRg st="5" end="5"/>
                                            </p:txEl>
                                          </p:spTgt>
                                        </p:tgtEl>
                                      </p:cBhvr>
                                    </p:animEffect>
                                    <p:anim calcmode="lin" valueType="num">
                                      <p:cBhvr>
                                        <p:cTn id="6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5" end="5"/>
                                            </p:txEl>
                                          </p:spTgt>
                                        </p:tgtEl>
                                      </p:cBhvr>
                                      <p:to x="100000" y="60000"/>
                                    </p:animScale>
                                    <p:animScale>
                                      <p:cBhvr>
                                        <p:cTn id="68" dur="166" decel="50000">
                                          <p:stCondLst>
                                            <p:cond delay="676"/>
                                          </p:stCondLst>
                                        </p:cTn>
                                        <p:tgtEl>
                                          <p:spTgt spid="3">
                                            <p:txEl>
                                              <p:pRg st="5" end="5"/>
                                            </p:txEl>
                                          </p:spTgt>
                                        </p:tgtEl>
                                      </p:cBhvr>
                                      <p:to x="100000" y="100000"/>
                                    </p:animScale>
                                    <p:animScale>
                                      <p:cBhvr>
                                        <p:cTn id="69" dur="26">
                                          <p:stCondLst>
                                            <p:cond delay="1312"/>
                                          </p:stCondLst>
                                        </p:cTn>
                                        <p:tgtEl>
                                          <p:spTgt spid="3">
                                            <p:txEl>
                                              <p:pRg st="5" end="5"/>
                                            </p:txEl>
                                          </p:spTgt>
                                        </p:tgtEl>
                                      </p:cBhvr>
                                      <p:to x="100000" y="80000"/>
                                    </p:animScale>
                                    <p:animScale>
                                      <p:cBhvr>
                                        <p:cTn id="70" dur="166" decel="50000">
                                          <p:stCondLst>
                                            <p:cond delay="1338"/>
                                          </p:stCondLst>
                                        </p:cTn>
                                        <p:tgtEl>
                                          <p:spTgt spid="3">
                                            <p:txEl>
                                              <p:pRg st="5" end="5"/>
                                            </p:txEl>
                                          </p:spTgt>
                                        </p:tgtEl>
                                      </p:cBhvr>
                                      <p:to x="100000" y="100000"/>
                                    </p:animScale>
                                    <p:animScale>
                                      <p:cBhvr>
                                        <p:cTn id="71" dur="26">
                                          <p:stCondLst>
                                            <p:cond delay="1642"/>
                                          </p:stCondLst>
                                        </p:cTn>
                                        <p:tgtEl>
                                          <p:spTgt spid="3">
                                            <p:txEl>
                                              <p:pRg st="5" end="5"/>
                                            </p:txEl>
                                          </p:spTgt>
                                        </p:tgtEl>
                                      </p:cBhvr>
                                      <p:to x="100000" y="90000"/>
                                    </p:animScale>
                                    <p:animScale>
                                      <p:cBhvr>
                                        <p:cTn id="72" dur="166" decel="50000">
                                          <p:stCondLst>
                                            <p:cond delay="1668"/>
                                          </p:stCondLst>
                                        </p:cTn>
                                        <p:tgtEl>
                                          <p:spTgt spid="3">
                                            <p:txEl>
                                              <p:pRg st="5" end="5"/>
                                            </p:txEl>
                                          </p:spTgt>
                                        </p:tgtEl>
                                      </p:cBhvr>
                                      <p:to x="100000" y="100000"/>
                                    </p:animScale>
                                    <p:animScale>
                                      <p:cBhvr>
                                        <p:cTn id="73" dur="26">
                                          <p:stCondLst>
                                            <p:cond delay="1808"/>
                                          </p:stCondLst>
                                        </p:cTn>
                                        <p:tgtEl>
                                          <p:spTgt spid="3">
                                            <p:txEl>
                                              <p:pRg st="5" end="5"/>
                                            </p:txEl>
                                          </p:spTgt>
                                        </p:tgtEl>
                                      </p:cBhvr>
                                      <p:to x="100000" y="95000"/>
                                    </p:animScale>
                                    <p:animScale>
                                      <p:cBhvr>
                                        <p:cTn id="74" dur="166" decel="50000">
                                          <p:stCondLst>
                                            <p:cond delay="1834"/>
                                          </p:stCondLst>
                                        </p:cTn>
                                        <p:tgtEl>
                                          <p:spTgt spid="3">
                                            <p:txEl>
                                              <p:pRg st="5" end="5"/>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Effect transition="in" filter="wipe(down)">
                                      <p:cBhvr>
                                        <p:cTn id="79" dur="580">
                                          <p:stCondLst>
                                            <p:cond delay="0"/>
                                          </p:stCondLst>
                                        </p:cTn>
                                        <p:tgtEl>
                                          <p:spTgt spid="3">
                                            <p:txEl>
                                              <p:pRg st="7" end="7"/>
                                            </p:txEl>
                                          </p:spTgt>
                                        </p:tgtEl>
                                      </p:cBhvr>
                                    </p:animEffect>
                                    <p:anim calcmode="lin" valueType="num">
                                      <p:cBhvr>
                                        <p:cTn id="8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7" end="7"/>
                                            </p:txEl>
                                          </p:spTgt>
                                        </p:tgtEl>
                                      </p:cBhvr>
                                      <p:to x="100000" y="60000"/>
                                    </p:animScale>
                                    <p:animScale>
                                      <p:cBhvr>
                                        <p:cTn id="86" dur="166" decel="50000">
                                          <p:stCondLst>
                                            <p:cond delay="676"/>
                                          </p:stCondLst>
                                        </p:cTn>
                                        <p:tgtEl>
                                          <p:spTgt spid="3">
                                            <p:txEl>
                                              <p:pRg st="7" end="7"/>
                                            </p:txEl>
                                          </p:spTgt>
                                        </p:tgtEl>
                                      </p:cBhvr>
                                      <p:to x="100000" y="100000"/>
                                    </p:animScale>
                                    <p:animScale>
                                      <p:cBhvr>
                                        <p:cTn id="87" dur="26">
                                          <p:stCondLst>
                                            <p:cond delay="1312"/>
                                          </p:stCondLst>
                                        </p:cTn>
                                        <p:tgtEl>
                                          <p:spTgt spid="3">
                                            <p:txEl>
                                              <p:pRg st="7" end="7"/>
                                            </p:txEl>
                                          </p:spTgt>
                                        </p:tgtEl>
                                      </p:cBhvr>
                                      <p:to x="100000" y="80000"/>
                                    </p:animScale>
                                    <p:animScale>
                                      <p:cBhvr>
                                        <p:cTn id="88" dur="166" decel="50000">
                                          <p:stCondLst>
                                            <p:cond delay="1338"/>
                                          </p:stCondLst>
                                        </p:cTn>
                                        <p:tgtEl>
                                          <p:spTgt spid="3">
                                            <p:txEl>
                                              <p:pRg st="7" end="7"/>
                                            </p:txEl>
                                          </p:spTgt>
                                        </p:tgtEl>
                                      </p:cBhvr>
                                      <p:to x="100000" y="100000"/>
                                    </p:animScale>
                                    <p:animScale>
                                      <p:cBhvr>
                                        <p:cTn id="89" dur="26">
                                          <p:stCondLst>
                                            <p:cond delay="1642"/>
                                          </p:stCondLst>
                                        </p:cTn>
                                        <p:tgtEl>
                                          <p:spTgt spid="3">
                                            <p:txEl>
                                              <p:pRg st="7" end="7"/>
                                            </p:txEl>
                                          </p:spTgt>
                                        </p:tgtEl>
                                      </p:cBhvr>
                                      <p:to x="100000" y="90000"/>
                                    </p:animScale>
                                    <p:animScale>
                                      <p:cBhvr>
                                        <p:cTn id="90" dur="166" decel="50000">
                                          <p:stCondLst>
                                            <p:cond delay="1668"/>
                                          </p:stCondLst>
                                        </p:cTn>
                                        <p:tgtEl>
                                          <p:spTgt spid="3">
                                            <p:txEl>
                                              <p:pRg st="7" end="7"/>
                                            </p:txEl>
                                          </p:spTgt>
                                        </p:tgtEl>
                                      </p:cBhvr>
                                      <p:to x="100000" y="100000"/>
                                    </p:animScale>
                                    <p:animScale>
                                      <p:cBhvr>
                                        <p:cTn id="91" dur="26">
                                          <p:stCondLst>
                                            <p:cond delay="1808"/>
                                          </p:stCondLst>
                                        </p:cTn>
                                        <p:tgtEl>
                                          <p:spTgt spid="3">
                                            <p:txEl>
                                              <p:pRg st="7" end="7"/>
                                            </p:txEl>
                                          </p:spTgt>
                                        </p:tgtEl>
                                      </p:cBhvr>
                                      <p:to x="100000" y="95000"/>
                                    </p:animScale>
                                    <p:animScale>
                                      <p:cBhvr>
                                        <p:cTn id="92" dur="166" decel="50000">
                                          <p:stCondLst>
                                            <p:cond delay="1834"/>
                                          </p:stCondLst>
                                        </p:cTn>
                                        <p:tgtEl>
                                          <p:spTgt spid="3">
                                            <p:txEl>
                                              <p:pRg st="7" end="7"/>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wipe(down)">
                                      <p:cBhvr>
                                        <p:cTn id="97" dur="580">
                                          <p:stCondLst>
                                            <p:cond delay="0"/>
                                          </p:stCondLst>
                                        </p:cTn>
                                        <p:tgtEl>
                                          <p:spTgt spid="3">
                                            <p:txEl>
                                              <p:pRg st="8" end="8"/>
                                            </p:txEl>
                                          </p:spTgt>
                                        </p:tgtEl>
                                      </p:cBhvr>
                                    </p:animEffect>
                                    <p:anim calcmode="lin" valueType="num">
                                      <p:cBhvr>
                                        <p:cTn id="9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8" end="8"/>
                                            </p:txEl>
                                          </p:spTgt>
                                        </p:tgtEl>
                                      </p:cBhvr>
                                      <p:to x="100000" y="60000"/>
                                    </p:animScale>
                                    <p:animScale>
                                      <p:cBhvr>
                                        <p:cTn id="104" dur="166" decel="50000">
                                          <p:stCondLst>
                                            <p:cond delay="676"/>
                                          </p:stCondLst>
                                        </p:cTn>
                                        <p:tgtEl>
                                          <p:spTgt spid="3">
                                            <p:txEl>
                                              <p:pRg st="8" end="8"/>
                                            </p:txEl>
                                          </p:spTgt>
                                        </p:tgtEl>
                                      </p:cBhvr>
                                      <p:to x="100000" y="100000"/>
                                    </p:animScale>
                                    <p:animScale>
                                      <p:cBhvr>
                                        <p:cTn id="105" dur="26">
                                          <p:stCondLst>
                                            <p:cond delay="1312"/>
                                          </p:stCondLst>
                                        </p:cTn>
                                        <p:tgtEl>
                                          <p:spTgt spid="3">
                                            <p:txEl>
                                              <p:pRg st="8" end="8"/>
                                            </p:txEl>
                                          </p:spTgt>
                                        </p:tgtEl>
                                      </p:cBhvr>
                                      <p:to x="100000" y="80000"/>
                                    </p:animScale>
                                    <p:animScale>
                                      <p:cBhvr>
                                        <p:cTn id="106" dur="166" decel="50000">
                                          <p:stCondLst>
                                            <p:cond delay="1338"/>
                                          </p:stCondLst>
                                        </p:cTn>
                                        <p:tgtEl>
                                          <p:spTgt spid="3">
                                            <p:txEl>
                                              <p:pRg st="8" end="8"/>
                                            </p:txEl>
                                          </p:spTgt>
                                        </p:tgtEl>
                                      </p:cBhvr>
                                      <p:to x="100000" y="100000"/>
                                    </p:animScale>
                                    <p:animScale>
                                      <p:cBhvr>
                                        <p:cTn id="107" dur="26">
                                          <p:stCondLst>
                                            <p:cond delay="1642"/>
                                          </p:stCondLst>
                                        </p:cTn>
                                        <p:tgtEl>
                                          <p:spTgt spid="3">
                                            <p:txEl>
                                              <p:pRg st="8" end="8"/>
                                            </p:txEl>
                                          </p:spTgt>
                                        </p:tgtEl>
                                      </p:cBhvr>
                                      <p:to x="100000" y="90000"/>
                                    </p:animScale>
                                    <p:animScale>
                                      <p:cBhvr>
                                        <p:cTn id="108" dur="166" decel="50000">
                                          <p:stCondLst>
                                            <p:cond delay="1668"/>
                                          </p:stCondLst>
                                        </p:cTn>
                                        <p:tgtEl>
                                          <p:spTgt spid="3">
                                            <p:txEl>
                                              <p:pRg st="8" end="8"/>
                                            </p:txEl>
                                          </p:spTgt>
                                        </p:tgtEl>
                                      </p:cBhvr>
                                      <p:to x="100000" y="100000"/>
                                    </p:animScale>
                                    <p:animScale>
                                      <p:cBhvr>
                                        <p:cTn id="109" dur="26">
                                          <p:stCondLst>
                                            <p:cond delay="1808"/>
                                          </p:stCondLst>
                                        </p:cTn>
                                        <p:tgtEl>
                                          <p:spTgt spid="3">
                                            <p:txEl>
                                              <p:pRg st="8" end="8"/>
                                            </p:txEl>
                                          </p:spTgt>
                                        </p:tgtEl>
                                      </p:cBhvr>
                                      <p:to x="100000" y="95000"/>
                                    </p:animScale>
                                    <p:animScale>
                                      <p:cBhvr>
                                        <p:cTn id="110"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1be863c9c4e322f53c06e75dde1c164d3f97b"/>
</p:tagLst>
</file>

<file path=ppt/theme/theme1.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1026</TotalTime>
  <Words>3439</Words>
  <Application>Microsoft Office PowerPoint</Application>
  <PresentationFormat>On-screen Show (4:3)</PresentationFormat>
  <Paragraphs>162</Paragraphs>
  <Slides>80</Slides>
  <Notes>2</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Bubbles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نرم‌افزارهای یادداشت‌برداری </vt:lpstr>
      <vt:lpstr>EverNote</vt:lpstr>
      <vt:lpstr>PowerPoint Presentation</vt:lpstr>
      <vt:lpstr>PowerPoint Presentation</vt:lpstr>
      <vt:lpstr>PowerPoint Presentation</vt:lpstr>
      <vt:lpstr>SimpleNote</vt:lpstr>
      <vt:lpstr>PowerPoint Presentation</vt:lpstr>
      <vt:lpstr>PowerPoint Presentation</vt:lpstr>
      <vt:lpstr>Google Docs</vt:lpstr>
      <vt:lpstr>PowerPoint Presentation</vt:lpstr>
      <vt:lpstr>PowerPoint Presentation</vt:lpstr>
      <vt:lpstr>PowerPoint Presentation</vt:lpstr>
      <vt:lpstr>PowerPoint Presentation</vt:lpstr>
      <vt:lpstr>PowerPoint Presentation</vt:lpstr>
      <vt:lpstr>OneNote</vt:lpstr>
      <vt:lpstr>PowerPoint Presentation</vt:lpstr>
      <vt:lpstr>PowerPoint Presentation</vt:lpstr>
      <vt:lpstr>PowerPoint Presentation</vt:lpstr>
      <vt:lpstr>SpiderScribe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pasha</dc:creator>
  <cp:lastModifiedBy>VL3</cp:lastModifiedBy>
  <cp:revision>80</cp:revision>
  <dcterms:created xsi:type="dcterms:W3CDTF">2012-03-07T07:44:55Z</dcterms:created>
  <dcterms:modified xsi:type="dcterms:W3CDTF">2001-12-31T21:54:20Z</dcterms:modified>
</cp:coreProperties>
</file>