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89" r:id="rId3"/>
    <p:sldId id="288" r:id="rId4"/>
    <p:sldId id="287" r:id="rId5"/>
    <p:sldId id="306" r:id="rId6"/>
    <p:sldId id="279" r:id="rId7"/>
    <p:sldId id="280" r:id="rId8"/>
    <p:sldId id="305" r:id="rId9"/>
    <p:sldId id="292" r:id="rId10"/>
    <p:sldId id="291" r:id="rId11"/>
    <p:sldId id="285" r:id="rId12"/>
    <p:sldId id="286" r:id="rId13"/>
    <p:sldId id="304" r:id="rId14"/>
    <p:sldId id="258" r:id="rId15"/>
    <p:sldId id="259" r:id="rId16"/>
    <p:sldId id="260" r:id="rId17"/>
    <p:sldId id="308" r:id="rId18"/>
    <p:sldId id="261" r:id="rId19"/>
    <p:sldId id="307" r:id="rId20"/>
    <p:sldId id="262" r:id="rId21"/>
    <p:sldId id="263" r:id="rId22"/>
    <p:sldId id="309" r:id="rId23"/>
    <p:sldId id="264" r:id="rId24"/>
    <p:sldId id="265" r:id="rId25"/>
    <p:sldId id="266" r:id="rId26"/>
    <p:sldId id="267" r:id="rId27"/>
    <p:sldId id="269" r:id="rId28"/>
    <p:sldId id="310" r:id="rId29"/>
    <p:sldId id="270" r:id="rId30"/>
    <p:sldId id="271" r:id="rId31"/>
    <p:sldId id="311" r:id="rId32"/>
    <p:sldId id="272" r:id="rId33"/>
    <p:sldId id="273" r:id="rId34"/>
    <p:sldId id="274" r:id="rId35"/>
    <p:sldId id="312" r:id="rId36"/>
    <p:sldId id="275" r:id="rId37"/>
    <p:sldId id="313" r:id="rId38"/>
    <p:sldId id="276" r:id="rId39"/>
    <p:sldId id="314" r:id="rId40"/>
    <p:sldId id="277" r:id="rId41"/>
    <p:sldId id="303"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96DE32C-A2DD-409C-A215-8C3D91C14336}" type="datetimeFigureOut">
              <a:rPr lang="en-US" smtClean="0"/>
              <a:pPr/>
              <a:t>1/23/2015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B57BA44-0F77-46A8-908C-99BCBBA575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F3AEAA8-793C-4A41-8F66-FE6F56B387B9}" type="datetimeFigureOut">
              <a:rPr lang="en-US" smtClean="0"/>
              <a:pPr/>
              <a:t>1/23/2015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E27D797-B282-466B-ABF8-D029F6CB3D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7199D-2DFA-4254-8522-DCB7EA0A0B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pPr/>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170" name="Picture 2" descr="besmellah"/>
          <p:cNvPicPr>
            <a:picLocks noChangeAspect="1" noChangeArrowheads="1"/>
          </p:cNvPicPr>
          <p:nvPr/>
        </p:nvPicPr>
        <p:blipFill>
          <a:blip r:embed="rId2" cstate="print">
            <a:clrChange>
              <a:clrFrom>
                <a:srgbClr val="010101"/>
              </a:clrFrom>
              <a:clrTo>
                <a:srgbClr val="010101">
                  <a:alpha val="0"/>
                </a:srgbClr>
              </a:clrTo>
            </a:clrChange>
          </a:blip>
          <a:srcRect t="-3334" r="2448"/>
          <a:stretch>
            <a:fillRect/>
          </a:stretch>
        </p:blipFill>
        <p:spPr bwMode="auto">
          <a:xfrm>
            <a:off x="2667000" y="-228600"/>
            <a:ext cx="3733800" cy="7086600"/>
          </a:xfrm>
          <a:prstGeom prst="rect">
            <a:avLst/>
          </a:prstGeom>
          <a:noFill/>
          <a:ln w="9525">
            <a:noFill/>
            <a:miter lim="800000"/>
            <a:headEnd/>
            <a:tailEnd/>
          </a:ln>
        </p:spPr>
      </p:pic>
      <p:sp>
        <p:nvSpPr>
          <p:cNvPr id="7171" name="Rectangle 3"/>
          <p:cNvSpPr>
            <a:spLocks noChangeArrowheads="1"/>
          </p:cNvSpPr>
          <p:nvPr/>
        </p:nvSpPr>
        <p:spPr bwMode="auto">
          <a:xfrm>
            <a:off x="0" y="0"/>
            <a:ext cx="29718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2" name="Rectangle 4"/>
          <p:cNvSpPr>
            <a:spLocks noChangeArrowheads="1"/>
          </p:cNvSpPr>
          <p:nvPr/>
        </p:nvSpPr>
        <p:spPr bwMode="auto">
          <a:xfrm>
            <a:off x="6400800" y="0"/>
            <a:ext cx="2743200" cy="6858000"/>
          </a:xfrm>
          <a:prstGeom prst="rect">
            <a:avLst/>
          </a:prstGeom>
          <a:solidFill>
            <a:schemeClr val="tx1"/>
          </a:solidFill>
          <a:ln w="9525">
            <a:solidFill>
              <a:schemeClr val="tx1"/>
            </a:solidFill>
            <a:miter lim="800000"/>
            <a:headEnd/>
            <a:tailEnd/>
          </a:ln>
        </p:spPr>
        <p:txBody>
          <a:bodyPr wrap="none" anchor="ctr"/>
          <a:lstStyle/>
          <a:p>
            <a:pPr algn="ctr"/>
            <a:r>
              <a:rPr lang="fa-IR">
                <a:latin typeface="Garamond" pitchFamily="18" charset="0"/>
              </a:rPr>
              <a:t>  </a:t>
            </a:r>
            <a:endParaRPr lang="en-US">
              <a:latin typeface="Garamond" pitchFamily="18" charset="0"/>
            </a:endParaRPr>
          </a:p>
        </p:txBody>
      </p:sp>
      <p:sp>
        <p:nvSpPr>
          <p:cNvPr id="7173" name="Rectangle 5"/>
          <p:cNvSpPr>
            <a:spLocks noChangeArrowheads="1"/>
          </p:cNvSpPr>
          <p:nvPr/>
        </p:nvSpPr>
        <p:spPr bwMode="auto">
          <a:xfrm>
            <a:off x="0" y="0"/>
            <a:ext cx="3048000" cy="6858000"/>
          </a:xfrm>
          <a:prstGeom prst="rect">
            <a:avLst/>
          </a:prstGeom>
          <a:solidFill>
            <a:schemeClr val="bg1"/>
          </a:solidFill>
          <a:ln w="9525">
            <a:noFill/>
            <a:miter lim="800000"/>
            <a:headEnd/>
            <a:tailEnd/>
          </a:ln>
        </p:spPr>
        <p:txBody>
          <a:bodyPr wrap="none" anchor="ctr"/>
          <a:lstStyle/>
          <a:p>
            <a:endParaRPr lang="en-US"/>
          </a:p>
        </p:txBody>
      </p:sp>
      <p:sp>
        <p:nvSpPr>
          <p:cNvPr id="7174" name="Rectangle 6"/>
          <p:cNvSpPr>
            <a:spLocks noChangeArrowheads="1"/>
          </p:cNvSpPr>
          <p:nvPr/>
        </p:nvSpPr>
        <p:spPr bwMode="auto">
          <a:xfrm>
            <a:off x="6324600" y="0"/>
            <a:ext cx="2819400" cy="68580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pc\Desktop\20100621_wang_qifeng_cartoon_50.jpg"/>
          <p:cNvPicPr>
            <a:picLocks noChangeAspect="1" noChangeArrowheads="1"/>
          </p:cNvPicPr>
          <p:nvPr/>
        </p:nvPicPr>
        <p:blipFill>
          <a:blip r:embed="rId2" cstate="print"/>
          <a:srcRect/>
          <a:stretch>
            <a:fillRect/>
          </a:stretch>
        </p:blipFill>
        <p:spPr bwMode="auto">
          <a:xfrm>
            <a:off x="390293" y="0"/>
            <a:ext cx="8363414"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pc\Desktop\george-santayana-philosopher-quote-a-child-educated-only-at-school-is.jpg"/>
          <p:cNvPicPr>
            <a:picLocks noChangeAspect="1" noChangeArrowheads="1"/>
          </p:cNvPicPr>
          <p:nvPr/>
        </p:nvPicPr>
        <p:blipFill>
          <a:blip r:embed="rId2" cstate="print"/>
          <a:srcRect/>
          <a:stretch>
            <a:fillRect/>
          </a:stretch>
        </p:blipFill>
        <p:spPr bwMode="auto">
          <a:xfrm>
            <a:off x="990600" y="-152400"/>
            <a:ext cx="7162800" cy="7162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pc\Desktop\quote-being-an-only-child-is-a-disease-in-itself-g-stanley-hall-78024.jpg"/>
          <p:cNvPicPr>
            <a:picLocks noChangeAspect="1" noChangeArrowheads="1"/>
          </p:cNvPicPr>
          <p:nvPr/>
        </p:nvPicPr>
        <p:blipFill>
          <a:blip r:embed="rId2" cstate="print"/>
          <a:srcRect/>
          <a:stretch>
            <a:fillRect/>
          </a:stretch>
        </p:blipFill>
        <p:spPr bwMode="auto">
          <a:xfrm>
            <a:off x="0" y="1219199"/>
            <a:ext cx="9267825" cy="43613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جوانان امروز که کودکان دیروز هستند در خانواده های کودک سالار بزرگ شده اند و همیشه حق به آنان داده شده است و حرف ، حرف آنان بوده است . چنین جوانی پس از ازدواج نیز همین سبک را ادامه میدهد و کوتاه نمی آید و سعی می کند حرف خودش را به کرسی بنشاند چه زن و چه مرد.</a:t>
            </a:r>
            <a:endParaRPr lang="en-US" sz="3600" dirty="0" smtClean="0">
              <a:cs typeface="B Zar" pitchFamily="2" charset="-78"/>
            </a:endParaRPr>
          </a:p>
          <a:p>
            <a:pPr algn="r" rtl="1"/>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200" y="0"/>
            <a:ext cx="2895600" cy="6278562"/>
          </a:xfrm>
        </p:spPr>
        <p:txBody>
          <a:bodyPr>
            <a:normAutofit/>
          </a:bodyPr>
          <a:lstStyle/>
          <a:p>
            <a:pPr rtl="1"/>
            <a:r>
              <a:rPr lang="fa-IR" sz="4800" b="1" dirty="0" smtClean="0">
                <a:solidFill>
                  <a:schemeClr val="bg1"/>
                </a:solidFill>
                <a:cs typeface="B Nazanin" pitchFamily="2" charset="-78"/>
              </a:rPr>
              <a:t>هفت خطای شایع</a:t>
            </a:r>
            <a:br>
              <a:rPr lang="fa-IR" sz="4800" b="1" dirty="0" smtClean="0">
                <a:solidFill>
                  <a:schemeClr val="bg1"/>
                </a:solidFill>
                <a:cs typeface="B Nazanin" pitchFamily="2" charset="-78"/>
              </a:rPr>
            </a:br>
            <a:r>
              <a:rPr lang="fa-IR" sz="4800" b="1" dirty="0" smtClean="0">
                <a:solidFill>
                  <a:schemeClr val="bg1"/>
                </a:solidFill>
                <a:cs typeface="B Nazanin" pitchFamily="2" charset="-78"/>
              </a:rPr>
              <a:t> در برخورد با تک فرزند</a:t>
            </a:r>
            <a:endParaRPr lang="en-US" sz="4800" b="1" dirty="0">
              <a:solidFill>
                <a:schemeClr val="bg1"/>
              </a:solidFill>
              <a:cs typeface="B Nazanin" pitchFamily="2" charset="-78"/>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5257800" cy="7158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B Nazanin" pitchFamily="2" charset="-78"/>
              </a:rPr>
              <a:t>1- Overindulgence</a:t>
            </a:r>
            <a:r>
              <a:rPr lang="fa-IR" dirty="0" smtClean="0">
                <a:cs typeface="B Nazanin" pitchFamily="2" charset="-78"/>
              </a:rPr>
              <a:t/>
            </a:r>
            <a:br>
              <a:rPr lang="fa-IR" dirty="0" smtClean="0">
                <a:cs typeface="B Nazanin" pitchFamily="2" charset="-78"/>
              </a:rPr>
            </a:br>
            <a:r>
              <a:rPr lang="fa-IR" sz="5300" b="1" dirty="0" smtClean="0">
                <a:cs typeface="B Nazanin" pitchFamily="2" charset="-78"/>
              </a:rPr>
              <a:t>افراط</a:t>
            </a:r>
            <a:endParaRPr lang="en-US" sz="5300" b="1"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4000" dirty="0" smtClean="0">
                <a:cs typeface="B Nazanin" pitchFamily="2" charset="-78"/>
              </a:rPr>
              <a:t>دو نوع:</a:t>
            </a:r>
          </a:p>
          <a:p>
            <a:pPr algn="r" rtl="1"/>
            <a:r>
              <a:rPr lang="fa-IR" sz="4000" dirty="0" smtClean="0">
                <a:cs typeface="B Nazanin" pitchFamily="2" charset="-78"/>
              </a:rPr>
              <a:t>عاطفی</a:t>
            </a:r>
          </a:p>
          <a:p>
            <a:pPr algn="r" rtl="1"/>
            <a:r>
              <a:rPr lang="fa-IR" sz="4000" dirty="0" smtClean="0">
                <a:cs typeface="B Nazanin" pitchFamily="2" charset="-78"/>
              </a:rPr>
              <a:t>فیزیکی (مالی)</a:t>
            </a:r>
          </a:p>
          <a:p>
            <a:pPr algn="r" rtl="1"/>
            <a:r>
              <a:rPr lang="fa-IR" sz="4000" dirty="0" smtClean="0">
                <a:cs typeface="B Nazanin" pitchFamily="2" charset="-78"/>
              </a:rPr>
              <a:t>همین یک بچه را داریم، مگر پول ها را میخواهیم چکار کنیم؟!!</a:t>
            </a:r>
            <a:endParaRPr lang="en-US" sz="4000"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cs typeface="B Nazanin" pitchFamily="2" charset="-78"/>
              </a:rPr>
              <a:t>Discouraging Greed</a:t>
            </a:r>
            <a:r>
              <a:rPr lang="fa-IR" b="1" i="1" dirty="0" smtClean="0">
                <a:cs typeface="B Nazanin" pitchFamily="2" charset="-78"/>
              </a:rPr>
              <a:t/>
            </a:r>
            <a:br>
              <a:rPr lang="fa-IR" b="1" i="1" dirty="0" smtClean="0">
                <a:cs typeface="B Nazanin" pitchFamily="2" charset="-78"/>
              </a:rPr>
            </a:br>
            <a:r>
              <a:rPr lang="fa-IR" b="1" i="1" dirty="0" smtClean="0">
                <a:cs typeface="B Nazanin" pitchFamily="2" charset="-78"/>
              </a:rPr>
              <a:t>پرهیز از طمع</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برآورده کردن درخواست های تک فرزند آسان ترین راه است، ولی اگر تبدیل به یک عادت شود مخرب خواهد بود.</a:t>
            </a:r>
          </a:p>
          <a:p>
            <a:pPr algn="r" rtl="1"/>
            <a:r>
              <a:rPr lang="fa-IR" sz="3600" dirty="0" smtClean="0">
                <a:cs typeface="B Zar" pitchFamily="2" charset="-78"/>
              </a:rPr>
              <a:t>کودکان به ارزش چیزها پی نخواهند برد اگر همه چیز به آنان داده شود.</a:t>
            </a:r>
          </a:p>
          <a:p>
            <a:pPr algn="r" rtl="1"/>
            <a:r>
              <a:rPr lang="fa-IR" sz="3600" dirty="0" smtClean="0">
                <a:cs typeface="B Zar" pitchFamily="2" charset="-78"/>
              </a:rPr>
              <a:t>آنچه که آنها بیش از همه چیز احتیاج دارند، محبت و احساس امنیت است.</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Public\Pictures\caricatures\6.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Setting Limits</a:t>
            </a:r>
            <a:r>
              <a:rPr lang="fa-IR" b="1" i="1" dirty="0" smtClean="0"/>
              <a:t/>
            </a:r>
            <a:br>
              <a:rPr lang="fa-IR" b="1" i="1" dirty="0" smtClean="0"/>
            </a:br>
            <a:r>
              <a:rPr lang="fa-IR" b="1" i="1" dirty="0" smtClean="0"/>
              <a:t>حد و مرزها را مشخص کنید</a:t>
            </a:r>
            <a:endParaRPr lang="en-US" dirty="0"/>
          </a:p>
        </p:txBody>
      </p:sp>
      <p:sp>
        <p:nvSpPr>
          <p:cNvPr id="3" name="Content Placeholder 2"/>
          <p:cNvSpPr>
            <a:spLocks noGrp="1"/>
          </p:cNvSpPr>
          <p:nvPr>
            <p:ph idx="1"/>
          </p:nvPr>
        </p:nvSpPr>
        <p:spPr/>
        <p:txBody>
          <a:bodyPr>
            <a:noAutofit/>
          </a:bodyPr>
          <a:lstStyle/>
          <a:p>
            <a:pPr algn="r" rtl="1"/>
            <a:r>
              <a:rPr lang="fa-IR" sz="4000" dirty="0" smtClean="0">
                <a:cs typeface="B Zar" pitchFamily="2" charset="-78"/>
              </a:rPr>
              <a:t>مثلاً وقتی به مغازه اسباب بازی فروشی میروید، حق دارد فقط یک اسباب بازی انتخاب کند آنهم خیلی گران نشود.</a:t>
            </a:r>
          </a:p>
          <a:p>
            <a:pPr algn="r" rtl="1"/>
            <a:r>
              <a:rPr lang="fa-IR" sz="4000" dirty="0" smtClean="0">
                <a:cs typeface="B Zar" pitchFamily="2" charset="-78"/>
              </a:rPr>
              <a:t>اگر خودش را روی زمین انداخت و جیغ و داد کرد چه کنیم؟</a:t>
            </a:r>
          </a:p>
          <a:p>
            <a:r>
              <a:rPr lang="en-US" sz="4000" dirty="0" smtClean="0">
                <a:cs typeface="B Zar" pitchFamily="2" charset="-78"/>
              </a:rPr>
              <a:t>For children immediacy is everything. Kids</a:t>
            </a:r>
            <a:r>
              <a:rPr lang="fa-IR" sz="4000" dirty="0" smtClean="0">
                <a:cs typeface="B Zar" pitchFamily="2" charset="-78"/>
              </a:rPr>
              <a:t> </a:t>
            </a:r>
            <a:r>
              <a:rPr lang="en-US" sz="4000" dirty="0" smtClean="0">
                <a:cs typeface="B Zar" pitchFamily="2" charset="-78"/>
              </a:rPr>
              <a:t>live in the here and now.</a:t>
            </a:r>
            <a:endParaRPr lang="en-US" sz="4000" dirty="0">
              <a:cs typeface="B 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Public\Pictures\caricatures\2.jpg"/>
          <p:cNvPicPr>
            <a:picLocks noGrp="1" noChangeAspect="1" noChangeArrowheads="1"/>
          </p:cNvPicPr>
          <p:nvPr>
            <p:ph idx="1"/>
          </p:nvPr>
        </p:nvPicPr>
        <p:blipFill>
          <a:blip r:embed="rId2" cstate="print"/>
          <a:srcRect/>
          <a:stretch>
            <a:fillRect/>
          </a:stretch>
        </p:blipFill>
        <p:spPr bwMode="auto">
          <a:xfrm>
            <a:off x="685800" y="333440"/>
            <a:ext cx="8000999" cy="57927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fa-IR" sz="7200" b="1" dirty="0" smtClean="0">
                <a:cs typeface="B Zar" pitchFamily="2" charset="-78"/>
              </a:rPr>
              <a:t>تک فرزندی</a:t>
            </a:r>
            <a:endParaRPr lang="en-US" sz="7200" b="1" dirty="0">
              <a:cs typeface="B Zar" pitchFamily="2" charset="-78"/>
            </a:endParaRPr>
          </a:p>
        </p:txBody>
      </p:sp>
      <p:pic>
        <p:nvPicPr>
          <p:cNvPr id="5122" name="Picture 2" descr="C:\Users\pc\Desktop\only-child-th.jpeg"/>
          <p:cNvPicPr>
            <a:picLocks noGrp="1" noChangeAspect="1" noChangeArrowheads="1"/>
          </p:cNvPicPr>
          <p:nvPr>
            <p:ph idx="1"/>
          </p:nvPr>
        </p:nvPicPr>
        <p:blipFill>
          <a:blip r:embed="rId2" cstate="print"/>
          <a:srcRect/>
          <a:stretch>
            <a:fillRect/>
          </a:stretch>
        </p:blipFill>
        <p:spPr bwMode="auto">
          <a:xfrm>
            <a:off x="1905000" y="1219200"/>
            <a:ext cx="5638800" cy="5638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Planning Strategically</a:t>
            </a:r>
            <a:br>
              <a:rPr lang="en-US" b="1" i="1" dirty="0" smtClean="0"/>
            </a:br>
            <a:r>
              <a:rPr lang="fa-IR" b="1" i="1" dirty="0" smtClean="0"/>
              <a:t>برنامه راهبردی طولانی مدت داشته باشید</a:t>
            </a:r>
            <a:endParaRPr lang="en-US" dirty="0"/>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قبل از خارج شدن ار منزل خط مشی را مشخص کنید، مثلا طبق یک قاعده هر وقت برای دوستانش هدیه تولد یک عروسک میخریم، حق دارد یک عروسک کوچک برای خودش انتخاب کند ولی این را تفهیم کنیم که اگر به عروسک های بزرک نگاه میکند برای خودش نیست.</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Creating a Sense of Responsibility</a:t>
            </a:r>
            <a:r>
              <a:rPr lang="fa-IR" b="1" i="1" dirty="0" smtClean="0"/>
              <a:t/>
            </a:r>
            <a:br>
              <a:rPr lang="fa-IR" b="1" i="1" dirty="0" smtClean="0"/>
            </a:br>
            <a:r>
              <a:rPr lang="fa-IR" b="1" i="1" dirty="0" smtClean="0"/>
              <a:t>احساس مسئولیت را در وی تقویت کنید</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10000"/>
          </a:bodyPr>
          <a:lstStyle/>
          <a:p>
            <a:pPr algn="r" rtl="1"/>
            <a:r>
              <a:rPr lang="fa-IR" dirty="0" smtClean="0">
                <a:cs typeface="B Zar" pitchFamily="2" charset="-78"/>
              </a:rPr>
              <a:t>محدود کردن ساعات تلویزیون و بازی کامپیوتری</a:t>
            </a:r>
          </a:p>
          <a:p>
            <a:pPr algn="r" rtl="1"/>
            <a:r>
              <a:rPr lang="fa-IR" dirty="0" smtClean="0">
                <a:cs typeface="B Zar" pitchFamily="2" charset="-78"/>
              </a:rPr>
              <a:t>سپردن کارهای روزمره:</a:t>
            </a:r>
          </a:p>
          <a:p>
            <a:pPr algn="r" rtl="1"/>
            <a:r>
              <a:rPr lang="fa-IR" dirty="0" smtClean="0">
                <a:cs typeface="B Zar" pitchFamily="2" charset="-78"/>
              </a:rPr>
              <a:t>کودک 2 ساله: چیدن اسباب بازی ها</a:t>
            </a:r>
          </a:p>
          <a:p>
            <a:pPr algn="r" rtl="1"/>
            <a:r>
              <a:rPr lang="fa-IR" dirty="0" smtClean="0">
                <a:cs typeface="B Zar" pitchFamily="2" charset="-78"/>
              </a:rPr>
              <a:t>3 تا 4 ساله: تمیز کردن سفره، آب دادن گلدان</a:t>
            </a:r>
          </a:p>
          <a:p>
            <a:pPr algn="r" rtl="1"/>
            <a:r>
              <a:rPr lang="fa-IR" dirty="0" smtClean="0">
                <a:cs typeface="B Zar" pitchFamily="2" charset="-78"/>
              </a:rPr>
              <a:t>5 تا 6 ساله: مرتب کردن رختخواب و لباس هایش،  لباس پوشیدن و درآوردن</a:t>
            </a:r>
          </a:p>
          <a:p>
            <a:pPr algn="r" rtl="1"/>
            <a:r>
              <a:rPr lang="fa-IR" dirty="0" smtClean="0">
                <a:cs typeface="B Zar" pitchFamily="2" charset="-78"/>
              </a:rPr>
              <a:t>بچه های بزرگتر: خالی کردن سطل زباله، جارو کردن</a:t>
            </a:r>
          </a:p>
          <a:p>
            <a:pPr algn="ctr" rtl="1"/>
            <a:r>
              <a:rPr lang="fa-IR" dirty="0" smtClean="0">
                <a:cs typeface="B Zar" pitchFamily="2" charset="-78"/>
              </a:rPr>
              <a:t>آموزش کار با یکدیگر در خانه</a:t>
            </a:r>
          </a:p>
          <a:p>
            <a:pPr algn="ctr" rtl="1"/>
            <a:r>
              <a:rPr lang="fa-IR" dirty="0" smtClean="0">
                <a:cs typeface="B Zar" pitchFamily="2" charset="-78"/>
              </a:rPr>
              <a:t>مشغول کارهای خانه شدن تمایل آنها به خرید وسایل را کم می کند</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Public\Pictures\caricatures\9.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Learning How to Say No</a:t>
            </a:r>
            <a:r>
              <a:rPr lang="fa-IR" b="1" i="1" dirty="0" smtClean="0"/>
              <a:t/>
            </a:r>
            <a:br>
              <a:rPr lang="fa-IR" b="1" i="1" dirty="0" smtClean="0"/>
            </a:br>
            <a:r>
              <a:rPr lang="fa-IR" b="1" i="1" dirty="0" smtClean="0"/>
              <a:t>به او یاد دهید چگونه نه بگوید</a:t>
            </a:r>
            <a:endParaRPr lang="en-US" dirty="0"/>
          </a:p>
        </p:txBody>
      </p:sp>
      <p:sp>
        <p:nvSpPr>
          <p:cNvPr id="3" name="Content Placeholder 2"/>
          <p:cNvSpPr>
            <a:spLocks noGrp="1"/>
          </p:cNvSpPr>
          <p:nvPr>
            <p:ph idx="1"/>
          </p:nvPr>
        </p:nvSpPr>
        <p:spPr/>
        <p:txBody>
          <a:bodyPr>
            <a:noAutofit/>
          </a:bodyPr>
          <a:lstStyle/>
          <a:p>
            <a:pPr algn="r" rtl="1"/>
            <a:r>
              <a:rPr lang="fa-IR" sz="3600" dirty="0" smtClean="0">
                <a:cs typeface="B Zar" pitchFamily="2" charset="-78"/>
              </a:rPr>
              <a:t>بزرگترین دشمن ما در مقابل </a:t>
            </a:r>
            <a:r>
              <a:rPr lang="fa-IR" sz="3600" b="1" u="sng" dirty="0" smtClean="0">
                <a:cs typeface="B Zar" pitchFamily="2" charset="-78"/>
              </a:rPr>
              <a:t>نه</a:t>
            </a:r>
            <a:r>
              <a:rPr lang="fa-IR" sz="3600" dirty="0" smtClean="0">
                <a:cs typeface="B Zar" pitchFamily="2" charset="-78"/>
              </a:rPr>
              <a:t> گفتن شک و دودلی است</a:t>
            </a:r>
            <a:r>
              <a:rPr lang="en-US" sz="3600" dirty="0" smtClean="0">
                <a:cs typeface="B Zar" pitchFamily="2" charset="-78"/>
              </a:rPr>
              <a:t>.</a:t>
            </a:r>
            <a:endParaRPr lang="fa-IR" sz="3600" dirty="0" smtClean="0">
              <a:cs typeface="B Zar" pitchFamily="2" charset="-78"/>
            </a:endParaRPr>
          </a:p>
          <a:p>
            <a:pPr algn="r" rtl="1"/>
            <a:r>
              <a:rPr lang="en-US" sz="3600" dirty="0" smtClean="0">
                <a:cs typeface="B Zar" pitchFamily="2" charset="-78"/>
              </a:rPr>
              <a:t> </a:t>
            </a:r>
            <a:r>
              <a:rPr lang="fa-IR" sz="3600" dirty="0" smtClean="0">
                <a:cs typeface="B Zar" pitchFamily="2" charset="-78"/>
              </a:rPr>
              <a:t>در منزل دیسیپلین و نظم و اخلاق حکفرما شود تا در ذات کودک رفتار درست نهادینه شود</a:t>
            </a:r>
          </a:p>
          <a:p>
            <a:pPr algn="r" rtl="1"/>
            <a:r>
              <a:rPr lang="fa-IR" sz="3600" dirty="0" smtClean="0">
                <a:cs typeface="B Zar" pitchFamily="2" charset="-78"/>
              </a:rPr>
              <a:t>نه گفتن ما به کودک باید توام با منطق، احترام بوده و ثبات داشته باشد.</a:t>
            </a:r>
          </a:p>
          <a:p>
            <a:pPr algn="r" rtl="1"/>
            <a:r>
              <a:rPr lang="fa-IR" sz="3600" dirty="0" smtClean="0">
                <a:cs typeface="B Zar" pitchFamily="2" charset="-78"/>
              </a:rPr>
              <a:t>تا وقتی زن و شوهر روی یک موضوع به توافق نرسیده اند نه نگوییم</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Realizing That Less Can Be More</a:t>
            </a:r>
            <a:endParaRPr lang="en-US" dirty="0"/>
          </a:p>
        </p:txBody>
      </p:sp>
      <p:sp>
        <p:nvSpPr>
          <p:cNvPr id="3" name="Content Placeholder 2"/>
          <p:cNvSpPr>
            <a:spLocks noGrp="1"/>
          </p:cNvSpPr>
          <p:nvPr>
            <p:ph idx="1"/>
          </p:nvPr>
        </p:nvSpPr>
        <p:spPr/>
        <p:txBody>
          <a:bodyPr/>
          <a:lstStyle/>
          <a:p>
            <a:r>
              <a:rPr lang="en-US" dirty="0" smtClean="0">
                <a:cs typeface="B Zar" pitchFamily="2" charset="-78"/>
              </a:rPr>
              <a:t>Gift</a:t>
            </a:r>
            <a:r>
              <a:rPr lang="fa-IR" dirty="0" smtClean="0">
                <a:cs typeface="B Zar" pitchFamily="2" charset="-78"/>
              </a:rPr>
              <a:t> </a:t>
            </a:r>
            <a:r>
              <a:rPr lang="en-US" dirty="0" smtClean="0">
                <a:cs typeface="B Zar" pitchFamily="2" charset="-78"/>
              </a:rPr>
              <a:t>of poverty</a:t>
            </a:r>
            <a:r>
              <a:rPr lang="fa-IR" dirty="0" smtClean="0">
                <a:cs typeface="B Zar" pitchFamily="2" charset="-78"/>
              </a:rPr>
              <a:t>:</a:t>
            </a:r>
          </a:p>
          <a:p>
            <a:r>
              <a:rPr lang="en-US" dirty="0" smtClean="0">
                <a:cs typeface="B Zar" pitchFamily="2" charset="-78"/>
              </a:rPr>
              <a:t>I do advocate a kind of manufactured scarcity</a:t>
            </a:r>
            <a:endParaRPr lang="fa-IR" dirty="0" smtClean="0">
              <a:cs typeface="B Zar" pitchFamily="2" charset="-78"/>
            </a:endParaRPr>
          </a:p>
          <a:p>
            <a:pPr>
              <a:buNone/>
            </a:pPr>
            <a:r>
              <a:rPr lang="en-US" dirty="0" smtClean="0">
                <a:cs typeface="B Zar" pitchFamily="2" charset="-78"/>
              </a:rPr>
              <a:t>some examples of making do with less</a:t>
            </a:r>
            <a:r>
              <a:rPr lang="fa-IR" dirty="0" smtClean="0">
                <a:cs typeface="B Zar" pitchFamily="2" charset="-78"/>
              </a:rPr>
              <a:t>:</a:t>
            </a:r>
          </a:p>
          <a:p>
            <a:pPr algn="r" rtl="1"/>
            <a:r>
              <a:rPr lang="fa-IR" sz="4000" dirty="0" smtClean="0">
                <a:cs typeface="B Zar" pitchFamily="2" charset="-78"/>
              </a:rPr>
              <a:t>خاکبازی</a:t>
            </a:r>
          </a:p>
          <a:p>
            <a:pPr algn="r" rtl="1"/>
            <a:r>
              <a:rPr lang="fa-IR" sz="4000" dirty="0" smtClean="0">
                <a:cs typeface="B Zar" pitchFamily="2" charset="-78"/>
              </a:rPr>
              <a:t>اسباب بازی های قدیمی را دور نریزید</a:t>
            </a:r>
          </a:p>
          <a:p>
            <a:pPr algn="r" rtl="1"/>
            <a:r>
              <a:rPr lang="fa-IR" sz="4000" dirty="0" smtClean="0">
                <a:cs typeface="B Zar" pitchFamily="2" charset="-78"/>
              </a:rPr>
              <a:t>لباس های کهنه را بپوشند و با هم بازی کنند</a:t>
            </a:r>
          </a:p>
          <a:p>
            <a:endParaRPr lang="en-US" dirty="0">
              <a:cs typeface="B Za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overindulgence</a:t>
            </a:r>
            <a:endParaRPr lang="en-US" dirty="0"/>
          </a:p>
        </p:txBody>
      </p:sp>
      <p:sp>
        <p:nvSpPr>
          <p:cNvPr id="3" name="Content Placeholder 2"/>
          <p:cNvSpPr>
            <a:spLocks noGrp="1"/>
          </p:cNvSpPr>
          <p:nvPr>
            <p:ph idx="1"/>
          </p:nvPr>
        </p:nvSpPr>
        <p:spPr/>
        <p:txBody>
          <a:bodyPr>
            <a:normAutofit/>
          </a:bodyPr>
          <a:lstStyle/>
          <a:p>
            <a:pPr algn="r" rtl="1"/>
            <a:r>
              <a:rPr lang="fa-IR" sz="4400" dirty="0" smtClean="0">
                <a:cs typeface="B Zar" pitchFamily="2" charset="-78"/>
              </a:rPr>
              <a:t>به بچه ها اجازه دهیم که برخی اوقات خطا کنند</a:t>
            </a:r>
          </a:p>
          <a:p>
            <a:pPr algn="r" rtl="1"/>
            <a:r>
              <a:rPr lang="fa-IR" sz="4400" dirty="0" smtClean="0">
                <a:cs typeface="B Zar" pitchFamily="2" charset="-78"/>
              </a:rPr>
              <a:t>به بچه ها ارزش پول را با کار کردن یاد دهیم.</a:t>
            </a:r>
          </a:p>
          <a:p>
            <a:pPr algn="r" rtl="1"/>
            <a:endParaRPr lang="en-US" sz="4400" dirty="0">
              <a:cs typeface="B 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Overprotection</a:t>
            </a:r>
            <a:endParaRPr lang="en-US" dirty="0"/>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اشکال ندارد بچه زمین بخورد</a:t>
            </a:r>
          </a:p>
          <a:p>
            <a:pPr algn="r" rtl="1"/>
            <a:r>
              <a:rPr lang="fa-IR" sz="3600" dirty="0" smtClean="0">
                <a:cs typeface="B Zar" pitchFamily="2" charset="-78"/>
              </a:rPr>
              <a:t>اشکال ندارد بچه کار اشتباهی بکند</a:t>
            </a:r>
          </a:p>
          <a:p>
            <a:pPr algn="r" rtl="1"/>
            <a:r>
              <a:rPr lang="fa-IR" sz="3600" dirty="0" smtClean="0">
                <a:cs typeface="B Zar" pitchFamily="2" charset="-78"/>
              </a:rPr>
              <a:t>به ویژه اگر نتیجه منفی آن زود عایدش شود.</a:t>
            </a:r>
          </a:p>
          <a:p>
            <a:pPr algn="r" rtl="1"/>
            <a:r>
              <a:rPr lang="fa-IR" sz="3600" dirty="0" smtClean="0">
                <a:cs typeface="B Zar" pitchFamily="2" charset="-78"/>
              </a:rPr>
              <a:t>بچه هایی که کاملاً محافظت می شوند در برخورد با موانع اضطراب بیشتری دارند.</a:t>
            </a:r>
          </a:p>
          <a:p>
            <a:pPr algn="r" rtl="1"/>
            <a:r>
              <a:rPr lang="fa-IR" sz="3600" dirty="0" smtClean="0">
                <a:cs typeface="B Zar" pitchFamily="2" charset="-78"/>
              </a:rPr>
              <a:t>بچه ای که همیشه مراقبش بودیم اعتماد به نفس کمتری خواهد داشت</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به وی کارهایی مثل خرید را بسپرید (با نظارت)</a:t>
            </a:r>
          </a:p>
          <a:p>
            <a:pPr algn="r" rtl="1"/>
            <a:r>
              <a:rPr lang="fa-IR" sz="3600" dirty="0" smtClean="0">
                <a:cs typeface="B Zar" pitchFamily="2" charset="-78"/>
              </a:rPr>
              <a:t>فهرستی از مصادیق دلهره خود را تهیه و به صورت واقع بینانه بازبینی نمایید.</a:t>
            </a:r>
          </a:p>
          <a:p>
            <a:pPr algn="r" rtl="1"/>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Public\Pictures\caricatures\7.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حاکم نبودن اصول تربیتی</a:t>
            </a:r>
            <a:endParaRPr lang="en-US" dirty="0"/>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مانند کشوری که قانون ندارد</a:t>
            </a:r>
          </a:p>
          <a:p>
            <a:pPr algn="r" rtl="1"/>
            <a:r>
              <a:rPr lang="fa-IR" sz="3600" dirty="0" smtClean="0">
                <a:cs typeface="B Zar" pitchFamily="2" charset="-78"/>
              </a:rPr>
              <a:t>کودکان تک فرزند از نظر قدرت بیان و استدلال لفظی به بزرگسالان نزدیک ترند ولی بدانید او هنوز یک کودک است.</a:t>
            </a:r>
          </a:p>
          <a:p>
            <a:pPr algn="r" rtl="1"/>
            <a:r>
              <a:rPr lang="fa-IR" sz="3600" dirty="0" smtClean="0">
                <a:cs typeface="B Zar" pitchFamily="2" charset="-78"/>
              </a:rPr>
              <a:t>لجبازی، لجبازی می آورد.</a:t>
            </a:r>
          </a:p>
          <a:p>
            <a:pPr algn="r" rtl="1"/>
            <a:r>
              <a:rPr lang="fa-IR" sz="3600" dirty="0" smtClean="0">
                <a:cs typeface="B Zar" pitchFamily="2" charset="-78"/>
              </a:rPr>
              <a:t>خط مشی تربیتی پدر و مادر یکی باشد.</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pc\Desktop\children-quotes-graphic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self-control</a:t>
            </a:r>
            <a:endParaRPr lang="en-US" dirty="0"/>
          </a:p>
        </p:txBody>
      </p:sp>
      <p:sp>
        <p:nvSpPr>
          <p:cNvPr id="3" name="Content Placeholder 2"/>
          <p:cNvSpPr>
            <a:spLocks noGrp="1"/>
          </p:cNvSpPr>
          <p:nvPr>
            <p:ph idx="1"/>
          </p:nvPr>
        </p:nvSpPr>
        <p:spPr/>
        <p:txBody>
          <a:bodyPr>
            <a:noAutofit/>
          </a:bodyPr>
          <a:lstStyle/>
          <a:p>
            <a:pPr algn="r" rtl="1"/>
            <a:r>
              <a:rPr lang="fa-IR" sz="3600" dirty="0" smtClean="0">
                <a:cs typeface="B Zar" pitchFamily="2" charset="-78"/>
              </a:rPr>
              <a:t>در خانواده های چند فرزندی کودک خودبخود یا می گیرد که کسان دیگری هم هستند که در اولویت بیشتری نسبت به او قرار دارند.</a:t>
            </a:r>
          </a:p>
          <a:p>
            <a:pPr algn="r" rtl="1"/>
            <a:r>
              <a:rPr lang="fa-IR" sz="3600" dirty="0" smtClean="0">
                <a:cs typeface="B Zar" pitchFamily="2" charset="-78"/>
              </a:rPr>
              <a:t>به کودک یاد دهیم که شنونده خوبی باشد، نه فقط گوینده</a:t>
            </a:r>
          </a:p>
          <a:p>
            <a:pPr algn="r" rtl="1"/>
            <a:r>
              <a:rPr lang="fa-IR" sz="3600" dirty="0" smtClean="0">
                <a:cs typeface="B Zar" pitchFamily="2" charset="-78"/>
              </a:rPr>
              <a:t>در یک خانواده تک فرزند هیچ چیز نادیده یا نشنیده نمی شود.</a:t>
            </a:r>
          </a:p>
          <a:p>
            <a:pPr algn="r" rtl="1"/>
            <a:r>
              <a:rPr lang="fa-IR" sz="3600" dirty="0" smtClean="0">
                <a:cs typeface="B Zar" pitchFamily="2" charset="-78"/>
              </a:rPr>
              <a:t>قوانین خانه شفاف باشد و منطق آن ذکر شود</a:t>
            </a:r>
            <a:endParaRPr lang="en-US" sz="3600" dirty="0">
              <a:cs typeface="B Za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Public\Pictures\caricatures\13.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3600" dirty="0" smtClean="0">
                <a:cs typeface="B Zar" pitchFamily="2" charset="-78"/>
              </a:rPr>
              <a:t>به او بگوییم: لباس های مدرسه شب قبل آماده باشند تا صبح دچار استرس نشوی</a:t>
            </a:r>
          </a:p>
          <a:p>
            <a:pPr algn="r" rtl="1"/>
            <a:r>
              <a:rPr lang="fa-IR" sz="3600" dirty="0" smtClean="0">
                <a:cs typeface="B Zar" pitchFamily="2" charset="-78"/>
              </a:rPr>
              <a:t>موقع غذا خورد تلویزیون نگاه نکنیم. وقت شام وقت خانواده هست نه وقت تلویزیون</a:t>
            </a:r>
          </a:p>
          <a:p>
            <a:pPr algn="r" rtl="1"/>
            <a:r>
              <a:rPr lang="fa-IR" sz="3600" dirty="0" smtClean="0">
                <a:cs typeface="B Zar" pitchFamily="2" charset="-78"/>
              </a:rPr>
              <a:t>روزهای هفته استفاده از بازی کامپیوتری ممنوع هست</a:t>
            </a:r>
          </a:p>
          <a:p>
            <a:pPr algn="r" rtl="1"/>
            <a:r>
              <a:rPr lang="fa-IR" sz="3600" dirty="0" smtClean="0">
                <a:cs typeface="B Zar" pitchFamily="2" charset="-78"/>
              </a:rPr>
              <a:t>قواعد در طول زمان قابل تغییرند</a:t>
            </a:r>
            <a:endParaRPr lang="en-US" sz="3600" dirty="0">
              <a:cs typeface="B Za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Overcompensation</a:t>
            </a:r>
            <a:endParaRPr lang="en-US" dirty="0"/>
          </a:p>
        </p:txBody>
      </p:sp>
      <p:sp>
        <p:nvSpPr>
          <p:cNvPr id="3" name="Content Placeholder 2"/>
          <p:cNvSpPr>
            <a:spLocks noGrp="1"/>
          </p:cNvSpPr>
          <p:nvPr>
            <p:ph idx="1"/>
          </p:nvPr>
        </p:nvSpPr>
        <p:spPr/>
        <p:txBody>
          <a:bodyPr/>
          <a:lstStyle/>
          <a:p>
            <a:pPr algn="r" rtl="1"/>
            <a:r>
              <a:rPr lang="fa-IR" dirty="0" smtClean="0">
                <a:cs typeface="B Zar" pitchFamily="2" charset="-78"/>
              </a:rPr>
              <a:t>در والدینی رخ می دهد که در قبال تک فرزندی احساس گناه می کنند (بر خلاف مورد اول یا افراط)</a:t>
            </a:r>
          </a:p>
          <a:p>
            <a:pPr algn="r" rtl="1"/>
            <a:r>
              <a:rPr lang="en-US" b="1" i="1" dirty="0" err="1" smtClean="0">
                <a:cs typeface="B Zar" pitchFamily="2" charset="-78"/>
              </a:rPr>
              <a:t>Overscheduling</a:t>
            </a:r>
            <a:r>
              <a:rPr lang="fa-IR" b="1" i="1" dirty="0" smtClean="0">
                <a:cs typeface="B Zar" pitchFamily="2" charset="-78"/>
              </a:rPr>
              <a:t>: بیش ثبت نامی</a:t>
            </a:r>
            <a:r>
              <a:rPr lang="en-US" b="1" i="1" dirty="0" smtClean="0">
                <a:cs typeface="B Zar" pitchFamily="2" charset="-78"/>
              </a:rPr>
              <a:t>!!!</a:t>
            </a:r>
            <a:endParaRPr lang="fa-IR" b="1" i="1" dirty="0" smtClean="0">
              <a:cs typeface="B Zar" pitchFamily="2" charset="-78"/>
            </a:endParaRPr>
          </a:p>
          <a:p>
            <a:pPr algn="r" rtl="1"/>
            <a:r>
              <a:rPr lang="en-US" b="1" i="1" dirty="0" smtClean="0">
                <a:cs typeface="B Zar" pitchFamily="2" charset="-78"/>
              </a:rPr>
              <a:t>Presence, Not Presents</a:t>
            </a:r>
            <a:endParaRPr lang="fa-IR" b="1" i="1" dirty="0" smtClean="0">
              <a:cs typeface="B Zar" pitchFamily="2" charset="-78"/>
            </a:endParaRPr>
          </a:p>
          <a:p>
            <a:pPr algn="r" rtl="1"/>
            <a:r>
              <a:rPr lang="en-US" i="1" dirty="0" smtClean="0">
                <a:cs typeface="B Zar" pitchFamily="2" charset="-78"/>
              </a:rPr>
              <a:t>knee-jerk parents</a:t>
            </a:r>
            <a:r>
              <a:rPr lang="fa-IR" i="1" dirty="0" smtClean="0">
                <a:cs typeface="B Zar" pitchFamily="2" charset="-78"/>
              </a:rPr>
              <a:t>: واکنش شدید به مسایل عادی</a:t>
            </a:r>
            <a:endParaRPr lang="en-US" dirty="0">
              <a:cs typeface="B Za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Seeking Perfection</a:t>
            </a:r>
            <a:r>
              <a:rPr lang="fa-IR" b="1" dirty="0" smtClean="0"/>
              <a:t/>
            </a:r>
            <a:br>
              <a:rPr lang="fa-IR" b="1" dirty="0" smtClean="0"/>
            </a:br>
            <a:r>
              <a:rPr lang="fa-IR" b="1" dirty="0" smtClean="0"/>
              <a:t>کمال گرایی</a:t>
            </a:r>
            <a:endParaRPr lang="en-US" dirty="0"/>
          </a:p>
        </p:txBody>
      </p:sp>
      <p:sp>
        <p:nvSpPr>
          <p:cNvPr id="3" name="Content Placeholder 2"/>
          <p:cNvSpPr>
            <a:spLocks noGrp="1"/>
          </p:cNvSpPr>
          <p:nvPr>
            <p:ph idx="1"/>
          </p:nvPr>
        </p:nvSpPr>
        <p:spPr/>
        <p:txBody>
          <a:bodyPr/>
          <a:lstStyle/>
          <a:p>
            <a:pPr algn="r" rtl="1"/>
            <a:r>
              <a:rPr lang="fa-IR" dirty="0" smtClean="0">
                <a:cs typeface="B Zar" pitchFamily="2" charset="-78"/>
              </a:rPr>
              <a:t>داشتن یک فرزند سبب می شود کل آمال و آرزوهای والدین در وی متمرکز شود</a:t>
            </a:r>
          </a:p>
          <a:p>
            <a:r>
              <a:rPr lang="en-US" dirty="0" smtClean="0">
                <a:cs typeface="B Zar" pitchFamily="2" charset="-78"/>
              </a:rPr>
              <a:t>Perfection is</a:t>
            </a:r>
            <a:r>
              <a:rPr lang="fa-IR" dirty="0" smtClean="0">
                <a:cs typeface="B Zar" pitchFamily="2" charset="-78"/>
              </a:rPr>
              <a:t> </a:t>
            </a:r>
            <a:r>
              <a:rPr lang="en-US" dirty="0" smtClean="0">
                <a:cs typeface="B Zar" pitchFamily="2" charset="-78"/>
              </a:rPr>
              <a:t>for God not humans.</a:t>
            </a:r>
            <a:endParaRPr lang="fa-IR" dirty="0" smtClean="0">
              <a:cs typeface="B Zar" pitchFamily="2" charset="-78"/>
            </a:endParaRPr>
          </a:p>
          <a:p>
            <a:r>
              <a:rPr lang="en-US" dirty="0" smtClean="0">
                <a:cs typeface="B Zar" pitchFamily="2" charset="-78"/>
              </a:rPr>
              <a:t>Don’t compare your child</a:t>
            </a:r>
            <a:r>
              <a:rPr lang="fa-IR" dirty="0" smtClean="0">
                <a:cs typeface="B Zar" pitchFamily="2" charset="-78"/>
              </a:rPr>
              <a:t> </a:t>
            </a:r>
            <a:r>
              <a:rPr lang="en-US" dirty="0" smtClean="0">
                <a:cs typeface="B Zar" pitchFamily="2" charset="-78"/>
              </a:rPr>
              <a:t>with others. Each person is unique.</a:t>
            </a:r>
            <a:endParaRPr lang="en-US" dirty="0">
              <a:cs typeface="B Zar"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Public\Pictures\caricatures\4.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Treating Your Child like an Adult</a:t>
            </a:r>
            <a:r>
              <a:rPr lang="fa-IR" b="1" dirty="0" smtClean="0"/>
              <a:t/>
            </a:r>
            <a:br>
              <a:rPr lang="fa-IR" b="1" dirty="0" smtClean="0"/>
            </a:br>
            <a:r>
              <a:rPr lang="fa-IR" b="1" dirty="0" smtClean="0"/>
              <a:t>برخورد با کودک به شکل بزرگسال</a:t>
            </a:r>
            <a:endParaRPr lang="en-US" dirty="0"/>
          </a:p>
        </p:txBody>
      </p:sp>
      <p:sp>
        <p:nvSpPr>
          <p:cNvPr id="3" name="Content Placeholder 2"/>
          <p:cNvSpPr>
            <a:spLocks noGrp="1"/>
          </p:cNvSpPr>
          <p:nvPr>
            <p:ph idx="1"/>
          </p:nvPr>
        </p:nvSpPr>
        <p:spPr/>
        <p:txBody>
          <a:bodyPr>
            <a:normAutofit/>
          </a:bodyPr>
          <a:lstStyle/>
          <a:p>
            <a:pPr algn="r" rtl="1"/>
            <a:r>
              <a:rPr lang="fa-IR" sz="4000" dirty="0" smtClean="0">
                <a:cs typeface="B Zar" pitchFamily="2" charset="-78"/>
              </a:rPr>
              <a:t>در خانواده تک فرزندی چیدمان تیم دو به یک است.</a:t>
            </a:r>
          </a:p>
          <a:p>
            <a:pPr algn="r" rtl="1"/>
            <a:r>
              <a:rPr lang="fa-IR" sz="4000" smtClean="0">
                <a:cs typeface="B Zar" pitchFamily="2" charset="-78"/>
              </a:rPr>
              <a:t>توقعاتمان را از بچه پایین بیاوریم.</a:t>
            </a:r>
            <a:endParaRPr lang="fa-IR" sz="4000" dirty="0" smtClean="0">
              <a:cs typeface="B Zar" pitchFamily="2" charset="-78"/>
            </a:endParaRPr>
          </a:p>
          <a:p>
            <a:pPr algn="r" rtl="1"/>
            <a:endParaRPr lang="en-US" sz="4000" dirty="0">
              <a:cs typeface="B Zar"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Public\Pictures\caricatures\11.jpg"/>
          <p:cNvPicPr>
            <a:picLocks noGrp="1" noChangeAspect="1" noChangeArrowheads="1"/>
          </p:cNvPicPr>
          <p:nvPr>
            <p:ph idx="1"/>
          </p:nvPr>
        </p:nvPicPr>
        <p:blipFill>
          <a:blip r:embed="rId2" cstate="print"/>
          <a:srcRect/>
          <a:stretch>
            <a:fillRect/>
          </a:stretch>
        </p:blipFill>
        <p:spPr bwMode="auto">
          <a:xfrm>
            <a:off x="1235837" y="1447800"/>
            <a:ext cx="6630663" cy="4800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a:t>
            </a:r>
            <a:r>
              <a:rPr lang="en-US" b="1" dirty="0" err="1" smtClean="0"/>
              <a:t>Overpraising</a:t>
            </a:r>
            <a:r>
              <a:rPr lang="fa-IR" b="1" dirty="0" smtClean="0"/>
              <a:t/>
            </a:r>
            <a:br>
              <a:rPr lang="fa-IR" b="1" dirty="0" smtClean="0"/>
            </a:br>
            <a:r>
              <a:rPr lang="fa-IR" b="1" dirty="0" smtClean="0"/>
              <a:t>قدردانی بیش از حد</a:t>
            </a:r>
            <a:endParaRPr lang="en-US" dirty="0"/>
          </a:p>
        </p:txBody>
      </p:sp>
      <p:sp>
        <p:nvSpPr>
          <p:cNvPr id="3" name="Content Placeholder 2"/>
          <p:cNvSpPr>
            <a:spLocks noGrp="1"/>
          </p:cNvSpPr>
          <p:nvPr>
            <p:ph idx="1"/>
          </p:nvPr>
        </p:nvSpPr>
        <p:spPr/>
        <p:txBody>
          <a:bodyPr/>
          <a:lstStyle/>
          <a:p>
            <a:r>
              <a:rPr lang="en-US" i="1" dirty="0" smtClean="0"/>
              <a:t>can become an </a:t>
            </a:r>
            <a:r>
              <a:rPr lang="en-US" b="1" i="1" u="sng" dirty="0" smtClean="0"/>
              <a:t>approval addict</a:t>
            </a:r>
            <a:r>
              <a:rPr lang="en-US" i="1" dirty="0" smtClean="0"/>
              <a:t>, who</a:t>
            </a:r>
            <a:r>
              <a:rPr lang="fa-IR" i="1" dirty="0" smtClean="0"/>
              <a:t> </a:t>
            </a:r>
            <a:r>
              <a:rPr lang="en-US" i="1" dirty="0" smtClean="0"/>
              <a:t>will do almost anything for praise.</a:t>
            </a:r>
            <a:endParaRPr lang="fa-IR" i="1" dirty="0" smtClean="0"/>
          </a:p>
          <a:p>
            <a:r>
              <a:rPr lang="en-US" i="1" u="sng" dirty="0" smtClean="0"/>
              <a:t>expects positive reinforcement</a:t>
            </a:r>
            <a:r>
              <a:rPr lang="fa-IR" i="1" u="sng" dirty="0" smtClean="0"/>
              <a:t> </a:t>
            </a:r>
            <a:r>
              <a:rPr lang="en-US" i="1" dirty="0" smtClean="0"/>
              <a:t>for everything she does</a:t>
            </a:r>
            <a:endParaRPr lang="fa-IR" i="1" dirty="0" smtClean="0"/>
          </a:p>
          <a:p>
            <a:pPr algn="r" rtl="1"/>
            <a:r>
              <a:rPr lang="fa-IR" i="1" dirty="0" smtClean="0"/>
              <a:t>خودبزرگ بینی</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Public\Pictures\caricatures\10.jpg"/>
          <p:cNvPicPr>
            <a:picLocks noGrp="1" noChangeAspect="1" noChangeArrowheads="1"/>
          </p:cNvPicPr>
          <p:nvPr>
            <p:ph idx="1"/>
          </p:nvPr>
        </p:nvPicPr>
        <p:blipFill>
          <a:blip r:embed="rId2" cstate="print"/>
          <a:srcRect/>
          <a:stretch>
            <a:fillRect/>
          </a:stretch>
        </p:blipFill>
        <p:spPr bwMode="auto">
          <a:xfrm>
            <a:off x="1446335" y="1600200"/>
            <a:ext cx="6251330"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عوارض تک فرزندی</a:t>
            </a:r>
            <a:endParaRPr lang="en-US" b="1" dirty="0">
              <a:cs typeface="B Zar"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Zar" pitchFamily="2" charset="-78"/>
              </a:rPr>
              <a:t>عوارض اجتماعی:</a:t>
            </a:r>
            <a:endParaRPr lang="en-US" b="1" dirty="0" smtClean="0">
              <a:cs typeface="B Zar" pitchFamily="2" charset="-78"/>
            </a:endParaRPr>
          </a:p>
          <a:p>
            <a:pPr algn="r" rtl="1"/>
            <a:r>
              <a:rPr lang="fa-IR" dirty="0" smtClean="0">
                <a:cs typeface="B Zar" pitchFamily="2" charset="-78"/>
              </a:rPr>
              <a:t>به هم خوردن توازن و تعادل نسلی  </a:t>
            </a:r>
            <a:r>
              <a:rPr lang="en-US" dirty="0" smtClean="0">
                <a:cs typeface="B Zar" pitchFamily="2" charset="-78"/>
              </a:rPr>
              <a:t>Dysgenics</a:t>
            </a:r>
            <a:endParaRPr lang="fa-IR" dirty="0" smtClean="0">
              <a:cs typeface="B Zar" pitchFamily="2" charset="-78"/>
            </a:endParaRPr>
          </a:p>
          <a:p>
            <a:pPr algn="r" rtl="1"/>
            <a:r>
              <a:rPr lang="fa-IR" dirty="0" smtClean="0">
                <a:cs typeface="B Zar" pitchFamily="2" charset="-78"/>
              </a:rPr>
              <a:t>کمرنگ شدن همبستگی اجتماعی </a:t>
            </a:r>
            <a:r>
              <a:rPr lang="en-US" dirty="0" smtClean="0">
                <a:cs typeface="B Zar" pitchFamily="2" charset="-78"/>
              </a:rPr>
              <a:t>Social cohesion</a:t>
            </a:r>
            <a:endParaRPr lang="fa-IR" dirty="0" smtClean="0">
              <a:cs typeface="B Zar" pitchFamily="2" charset="-78"/>
            </a:endParaRPr>
          </a:p>
          <a:p>
            <a:pPr algn="r" rtl="1"/>
            <a:r>
              <a:rPr lang="fa-IR" dirty="0" smtClean="0">
                <a:cs typeface="B Zar" pitchFamily="2" charset="-78"/>
              </a:rPr>
              <a:t>افزایش احتمال طلاق در نسل اینده در صورت تربیت نادرست</a:t>
            </a:r>
          </a:p>
          <a:p>
            <a:pPr algn="r" rtl="1"/>
            <a:r>
              <a:rPr lang="fa-IR" dirty="0" smtClean="0">
                <a:cs typeface="B Zar" pitchFamily="2" charset="-78"/>
              </a:rPr>
              <a:t>افزایش احتمال انزوای والدین در سنین پیری</a:t>
            </a:r>
            <a:endParaRPr lang="en-US" dirty="0" smtClean="0">
              <a:cs typeface="B Zar" pitchFamily="2" charset="-78"/>
            </a:endParaRPr>
          </a:p>
          <a:p>
            <a:pPr algn="r" rtl="1"/>
            <a:r>
              <a:rPr lang="fa-IR" b="1" dirty="0" smtClean="0">
                <a:cs typeface="B Zar" pitchFamily="2" charset="-78"/>
              </a:rPr>
              <a:t>عوارض فردی</a:t>
            </a:r>
            <a:endParaRPr lang="fa-IR" dirty="0" smtClean="0">
              <a:cs typeface="B Zar" pitchFamily="2" charset="-78"/>
            </a:endParaRPr>
          </a:p>
          <a:p>
            <a:pPr algn="r" rtl="1"/>
            <a:r>
              <a:rPr lang="fa-IR" dirty="0" smtClean="0">
                <a:cs typeface="B Zar" pitchFamily="2" charset="-78"/>
              </a:rPr>
              <a:t>جسمی</a:t>
            </a:r>
          </a:p>
          <a:p>
            <a:pPr algn="r" rtl="1"/>
            <a:r>
              <a:rPr lang="fa-IR" dirty="0" smtClean="0">
                <a:cs typeface="B Zar" pitchFamily="2" charset="-78"/>
              </a:rPr>
              <a:t>روانی/اجتماعی</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pc\Desktop\Famous-Quotes-and-Sayings-about-Children-–-Kids-–-Child-Children-close-their-ears-to-advice-but-open-their-eyes-to-example.jpg"/>
          <p:cNvPicPr>
            <a:picLocks noChangeAspect="1" noChangeArrowheads="1"/>
          </p:cNvPicPr>
          <p:nvPr/>
        </p:nvPicPr>
        <p:blipFill>
          <a:blip r:embed="rId2" cstate="print"/>
          <a:srcRect/>
          <a:stretch>
            <a:fillRect/>
          </a:stretch>
        </p:blipFill>
        <p:spPr bwMode="auto">
          <a:xfrm>
            <a:off x="457200" y="-19203"/>
            <a:ext cx="8229600" cy="689640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valentines"/>
          <p:cNvPicPr>
            <a:picLocks noChangeAspect="1" noChangeArrowheads="1"/>
          </p:cNvPicPr>
          <p:nvPr/>
        </p:nvPicPr>
        <p:blipFill>
          <a:blip r:embed="rId2" cstate="print">
            <a:lum bright="-6000"/>
          </a:blip>
          <a:srcRect/>
          <a:stretch>
            <a:fillRect/>
          </a:stretch>
        </p:blipFill>
        <p:spPr bwMode="auto">
          <a:xfrm>
            <a:off x="0" y="0"/>
            <a:ext cx="9324975" cy="6858000"/>
          </a:xfrm>
          <a:prstGeom prst="rect">
            <a:avLst/>
          </a:prstGeom>
          <a:noFill/>
          <a:ln w="9525">
            <a:noFill/>
            <a:miter lim="800000"/>
            <a:headEnd/>
            <a:tailEnd/>
          </a:ln>
        </p:spPr>
      </p:pic>
      <p:sp>
        <p:nvSpPr>
          <p:cNvPr id="48131" name="TextBox 2"/>
          <p:cNvSpPr txBox="1">
            <a:spLocks noChangeArrowheads="1"/>
          </p:cNvSpPr>
          <p:nvPr/>
        </p:nvSpPr>
        <p:spPr bwMode="auto">
          <a:xfrm>
            <a:off x="1143000" y="2286000"/>
            <a:ext cx="2108200" cy="1108075"/>
          </a:xfrm>
          <a:prstGeom prst="rect">
            <a:avLst/>
          </a:prstGeom>
          <a:noFill/>
          <a:ln w="9525">
            <a:noFill/>
            <a:miter lim="800000"/>
            <a:headEnd/>
            <a:tailEnd/>
          </a:ln>
        </p:spPr>
        <p:txBody>
          <a:bodyPr wrap="none">
            <a:spAutoFit/>
          </a:bodyPr>
          <a:lstStyle/>
          <a:p>
            <a:r>
              <a:rPr lang="fa-IR" sz="6600">
                <a:solidFill>
                  <a:srgbClr val="0070C0"/>
                </a:solidFill>
                <a:cs typeface="B Zar" pitchFamily="2" charset="-78"/>
              </a:rPr>
              <a:t>متشکرم</a:t>
            </a:r>
            <a:endParaRPr lang="en-US" sz="6600">
              <a:solidFill>
                <a:srgbClr val="0070C0"/>
              </a:solidFill>
              <a:cs typeface="B Zar" pitchFamily="2" charset="-78"/>
            </a:endParaRPr>
          </a:p>
        </p:txBody>
      </p:sp>
    </p:spTree>
  </p:cSld>
  <p:clrMapOvr>
    <a:masterClrMapping/>
  </p:clrMapOvr>
  <p:transition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lnSpc>
                <a:spcPts val="3700"/>
              </a:lnSpc>
            </a:pPr>
            <a:r>
              <a:rPr lang="fa-IR" sz="2800" b="1" dirty="0" smtClean="0">
                <a:solidFill>
                  <a:srgbClr val="E60000"/>
                </a:solidFill>
                <a:cs typeface="B Titr" pitchFamily="2" charset="-78"/>
              </a:rPr>
              <a:t>بیانات مقام معظم رهبری پس از استماع گزارش دبیر شورای عالی انقلاب فرهنگی و </a:t>
            </a:r>
            <a:r>
              <a:rPr lang="fa-IR" sz="2800" b="1" dirty="0" smtClean="0">
                <a:solidFill>
                  <a:srgbClr val="E60000"/>
                </a:solidFill>
                <a:cs typeface="B Titr" pitchFamily="2" charset="-78"/>
              </a:rPr>
              <a:t>هیأت </a:t>
            </a:r>
            <a:r>
              <a:rPr lang="fa-IR" sz="2800" b="1" dirty="0" smtClean="0">
                <a:solidFill>
                  <a:srgbClr val="E60000"/>
                </a:solidFill>
                <a:cs typeface="B Titr" pitchFamily="2" charset="-78"/>
              </a:rPr>
              <a:t>همراه(91/4/27)</a:t>
            </a:r>
            <a:br>
              <a:rPr lang="fa-IR" sz="2800" b="1" dirty="0" smtClean="0">
                <a:solidFill>
                  <a:srgbClr val="E60000"/>
                </a:solidFill>
                <a:cs typeface="B Titr" pitchFamily="2" charset="-78"/>
              </a:rPr>
            </a:br>
            <a:endParaRPr lang="en-US" sz="2800" dirty="0"/>
          </a:p>
        </p:txBody>
      </p:sp>
      <p:sp>
        <p:nvSpPr>
          <p:cNvPr id="3" name="Content Placeholder 2"/>
          <p:cNvSpPr>
            <a:spLocks noGrp="1"/>
          </p:cNvSpPr>
          <p:nvPr>
            <p:ph idx="1"/>
          </p:nvPr>
        </p:nvSpPr>
        <p:spPr/>
        <p:txBody>
          <a:bodyPr/>
          <a:lstStyle/>
          <a:p>
            <a:pPr algn="r" rtl="1"/>
            <a:r>
              <a:rPr lang="fa-IR" b="1" dirty="0" smtClean="0">
                <a:solidFill>
                  <a:srgbClr val="003399"/>
                </a:solidFill>
                <a:cs typeface="B Titr" pitchFamily="2" charset="-78"/>
              </a:rPr>
              <a:t>یکی </a:t>
            </a:r>
            <a:r>
              <a:rPr lang="fa-IR" b="1" dirty="0" smtClean="0">
                <a:solidFill>
                  <a:srgbClr val="003399"/>
                </a:solidFill>
                <a:cs typeface="B Titr" pitchFamily="2" charset="-78"/>
              </a:rPr>
              <a:t>از مشکلات ما این است که برجسته ترین زوجهای ما که نخبگان هستند کمترین فرزند را دارند و این یک ضرر بزرگ است چون کشور را از ژن انسانهای برتر محروم می کنیم.</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219200" y="648225"/>
            <a:ext cx="6213648" cy="5066775"/>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40225" y="0"/>
            <a:ext cx="8903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fa-IR" b="1" dirty="0" smtClean="0">
                <a:cs typeface="B Zar" pitchFamily="2" charset="-78"/>
              </a:rPr>
              <a:t>فراوانی تک فرزندی بر حسب سطح تحصیلات</a:t>
            </a:r>
            <a:endParaRPr lang="en-US" b="1" dirty="0">
              <a:cs typeface="B Zar" pitchFamily="2" charset="-78"/>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54832" y="1600200"/>
            <a:ext cx="63827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b="1" dirty="0" smtClean="0">
                <a:cs typeface="B Zar" pitchFamily="2" charset="-78"/>
              </a:rPr>
              <a:t>براساس تحقیقات موثق بین المللی میانگین ضریب هوشی در خانواده های با باروری کمتر بیشتر است، که این یافته را به کم بودن نرخ باروری در طبقات اجتماعی بالا که توان نخبه پروری بیشتری دارند نسبت می دهند</a:t>
            </a:r>
            <a:r>
              <a:rPr lang="fa-IR" b="1" baseline="30000" dirty="0" smtClean="0">
                <a:cs typeface="B Zar" pitchFamily="2" charset="-78"/>
              </a:rPr>
              <a:t>1</a:t>
            </a:r>
            <a:r>
              <a:rPr lang="fa-IR" b="1" dirty="0" smtClean="0">
                <a:cs typeface="B Zar" pitchFamily="2" charset="-78"/>
              </a:rPr>
              <a:t>. در مطالعه ای در انگلستان میانگین ضریب هوشی طبقات تحصیلکرده بالا 142 تا 151 و در طبقه پنجم 78 بود</a:t>
            </a:r>
            <a:endParaRPr lang="en-US" dirty="0">
              <a:cs typeface="B 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6149</TotalTime>
  <Words>986</Words>
  <Application>Microsoft Office PowerPoint</Application>
  <PresentationFormat>On-screen Show (4:3)</PresentationFormat>
  <Paragraphs>95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تک فرزندی</vt:lpstr>
      <vt:lpstr>Slide 3</vt:lpstr>
      <vt:lpstr>عوارض تک فرزندی</vt:lpstr>
      <vt:lpstr>بیانات مقام معظم رهبری پس از استماع گزارش دبیر شورای عالی انقلاب فرهنگی و هیأت همراه(91/4/27) </vt:lpstr>
      <vt:lpstr>Slide 6</vt:lpstr>
      <vt:lpstr>Slide 7</vt:lpstr>
      <vt:lpstr>فراوانی تک فرزندی بر حسب سطح تحصیلات</vt:lpstr>
      <vt:lpstr>Slide 9</vt:lpstr>
      <vt:lpstr>Slide 10</vt:lpstr>
      <vt:lpstr>Slide 11</vt:lpstr>
      <vt:lpstr>Slide 12</vt:lpstr>
      <vt:lpstr>Slide 13</vt:lpstr>
      <vt:lpstr>هفت خطای شایع  در برخورد با تک فرزند</vt:lpstr>
      <vt:lpstr>1- Overindulgence افراط</vt:lpstr>
      <vt:lpstr>Discouraging Greed پرهیز از طمع</vt:lpstr>
      <vt:lpstr>Slide 17</vt:lpstr>
      <vt:lpstr>Setting Limits حد و مرزها را مشخص کنید</vt:lpstr>
      <vt:lpstr>Slide 19</vt:lpstr>
      <vt:lpstr>Planning Strategically برنامه راهبردی طولانی مدت داشته باشید</vt:lpstr>
      <vt:lpstr>Creating a Sense of Responsibility احساس مسئولیت را در وی تقویت کنید</vt:lpstr>
      <vt:lpstr>Slide 22</vt:lpstr>
      <vt:lpstr>Learning How to Say No به او یاد دهید چگونه نه بگوید</vt:lpstr>
      <vt:lpstr>Realizing That Less Can Be More</vt:lpstr>
      <vt:lpstr>Emotional overindulgence</vt:lpstr>
      <vt:lpstr>2- Overprotection</vt:lpstr>
      <vt:lpstr>Slide 27</vt:lpstr>
      <vt:lpstr>Slide 28</vt:lpstr>
      <vt:lpstr>حاکم نبودن اصول تربیتی</vt:lpstr>
      <vt:lpstr>Learning self-control</vt:lpstr>
      <vt:lpstr>Slide 31</vt:lpstr>
      <vt:lpstr>Slide 32</vt:lpstr>
      <vt:lpstr>3- Overcompensation</vt:lpstr>
      <vt:lpstr>4- Seeking Perfection کمال گرایی</vt:lpstr>
      <vt:lpstr>Slide 35</vt:lpstr>
      <vt:lpstr>5- Treating Your Child like an Adult برخورد با کودک به شکل بزرگسال</vt:lpstr>
      <vt:lpstr>Slide 37</vt:lpstr>
      <vt:lpstr>6- Overpraising قدردانی بیش از حد</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matrix</cp:lastModifiedBy>
  <cp:revision>43</cp:revision>
  <dcterms:created xsi:type="dcterms:W3CDTF">2013-11-04T13:34:52Z</dcterms:created>
  <dcterms:modified xsi:type="dcterms:W3CDTF">2015-01-24T03:44:04Z</dcterms:modified>
</cp:coreProperties>
</file>