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304" r:id="rId2"/>
    <p:sldId id="256" r:id="rId3"/>
    <p:sldId id="257" r:id="rId4"/>
    <p:sldId id="258" r:id="rId5"/>
    <p:sldId id="259" r:id="rId6"/>
    <p:sldId id="305" r:id="rId7"/>
    <p:sldId id="260" r:id="rId8"/>
    <p:sldId id="264" r:id="rId9"/>
    <p:sldId id="271" r:id="rId10"/>
    <p:sldId id="273" r:id="rId11"/>
    <p:sldId id="265" r:id="rId12"/>
    <p:sldId id="275" r:id="rId13"/>
    <p:sldId id="266" r:id="rId14"/>
    <p:sldId id="283" r:id="rId15"/>
    <p:sldId id="267" r:id="rId16"/>
    <p:sldId id="277" r:id="rId17"/>
    <p:sldId id="279" r:id="rId18"/>
    <p:sldId id="268" r:id="rId19"/>
    <p:sldId id="281" r:id="rId20"/>
    <p:sldId id="311" r:id="rId21"/>
    <p:sldId id="285" r:id="rId22"/>
    <p:sldId id="287" r:id="rId23"/>
    <p:sldId id="289" r:id="rId24"/>
    <p:sldId id="291" r:id="rId25"/>
    <p:sldId id="307" r:id="rId26"/>
    <p:sldId id="308" r:id="rId27"/>
    <p:sldId id="293" r:id="rId28"/>
    <p:sldId id="317" r:id="rId29"/>
    <p:sldId id="314" r:id="rId30"/>
    <p:sldId id="315" r:id="rId31"/>
    <p:sldId id="312" r:id="rId32"/>
    <p:sldId id="313" r:id="rId33"/>
    <p:sldId id="306" r:id="rId34"/>
    <p:sldId id="309" r:id="rId35"/>
    <p:sldId id="310" r:id="rId36"/>
    <p:sldId id="31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E7D961-4134-4AA4-8929-B14518CEEB7A}" type="datetimeFigureOut">
              <a:rPr lang="fa-IR" smtClean="0"/>
              <a:pPr/>
              <a:t>07/26/1435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349872-2000-4D43-9A29-F1027ACE6FF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73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528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6482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961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41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53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5461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334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56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080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494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687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481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571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0590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5532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5163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3705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5012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2422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8334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3434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21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7708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170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3744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4897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9384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2014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842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03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584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037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15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083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4335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9872-2000-4D43-9A29-F1027ACE6FF2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041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C4C8AC-2B47-47B8-838A-6D340F9613B6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D4412F-6B0C-4F07-BF95-A1AFF8D84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\Downloads\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0710"/>
            <a:ext cx="68038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3947" y="697022"/>
            <a:ext cx="7777163" cy="4300538"/>
            <a:chOff x="-411" y="842"/>
            <a:chExt cx="4899" cy="2709"/>
          </a:xfrm>
        </p:grpSpPr>
        <p:sp>
          <p:nvSpPr>
            <p:cNvPr id="21510" name="Text Box 3"/>
            <p:cNvSpPr txBox="1">
              <a:spLocks noChangeArrowheads="1"/>
            </p:cNvSpPr>
            <p:nvPr/>
          </p:nvSpPr>
          <p:spPr bwMode="auto">
            <a:xfrm>
              <a:off x="2856" y="1632"/>
              <a:ext cx="163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4800" b="1" dirty="0">
                  <a:solidFill>
                    <a:srgbClr val="3333FF"/>
                  </a:solidFill>
                  <a:latin typeface="Times New Roman" pitchFamily="18" charset="0"/>
                  <a:cs typeface="B Lotus" pitchFamily="2" charset="-78"/>
                </a:rPr>
                <a:t>رفتار ارتباطی</a:t>
              </a:r>
              <a:endParaRPr lang="en-US" sz="4800" b="1" dirty="0">
                <a:solidFill>
                  <a:srgbClr val="3333FF"/>
                </a:solidFill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1112" y="842"/>
              <a:ext cx="196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3600" b="1" dirty="0">
                  <a:ln>
                    <a:solidFill>
                      <a:srgbClr val="FFFF00"/>
                    </a:solidFill>
                  </a:ln>
                  <a:latin typeface="Times New Roman" pitchFamily="18" charset="0"/>
                  <a:cs typeface="B Zar" pitchFamily="2" charset="-78"/>
                </a:rPr>
                <a:t>ناپایدار، اتفاقی</a:t>
              </a:r>
              <a:endParaRPr lang="en-US" sz="3600" b="1" dirty="0">
                <a:ln>
                  <a:solidFill>
                    <a:srgbClr val="FFFF00"/>
                  </a:solidFill>
                </a:ln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-411" y="2659"/>
              <a:ext cx="326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3200" b="1" dirty="0">
                  <a:ln>
                    <a:solidFill>
                      <a:srgbClr val="FFFF00"/>
                    </a:solidFill>
                  </a:ln>
                  <a:latin typeface="Times New Roman" pitchFamily="18" charset="0"/>
                  <a:cs typeface="B Zar" pitchFamily="2" charset="-78"/>
                </a:rPr>
                <a:t>پایدار (سبک رفتاری، ملکه، شاکله)</a:t>
              </a:r>
            </a:p>
            <a:p>
              <a:pPr>
                <a:spcBef>
                  <a:spcPct val="50000"/>
                </a:spcBef>
              </a:pPr>
              <a:r>
                <a:rPr lang="fa-IR" sz="3600" b="1" dirty="0">
                  <a:ln>
                    <a:solidFill>
                      <a:srgbClr val="FFFF00"/>
                    </a:solidFill>
                  </a:ln>
                  <a:latin typeface="Times New Roman" pitchFamily="18" charset="0"/>
                  <a:cs typeface="B Zar" pitchFamily="2" charset="-78"/>
                </a:rPr>
                <a:t> </a:t>
              </a:r>
              <a:r>
                <a:rPr lang="en-US" sz="3600" b="1" dirty="0">
                  <a:ln>
                    <a:solidFill>
                      <a:srgbClr val="FFFF00"/>
                    </a:solidFill>
                  </a:ln>
                  <a:latin typeface="Times New Roman" pitchFamily="18" charset="0"/>
                  <a:cs typeface="B Zar" pitchFamily="2" charset="-78"/>
                </a:rPr>
                <a:t>      </a:t>
              </a:r>
              <a:r>
                <a:rPr lang="fa-IR" sz="3600" b="1" dirty="0">
                  <a:ln>
                    <a:solidFill>
                      <a:srgbClr val="FFFF00"/>
                    </a:solidFill>
                  </a:ln>
                  <a:latin typeface="Times New Roman" pitchFamily="18" charset="0"/>
                  <a:cs typeface="B Zar" pitchFamily="2" charset="-78"/>
                </a:rPr>
                <a:t>مثال: پرخاشگری</a:t>
              </a:r>
              <a:endParaRPr lang="en-US" sz="3600" b="1" dirty="0">
                <a:ln>
                  <a:solidFill>
                    <a:srgbClr val="FFFF00"/>
                  </a:solidFill>
                </a:ln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21513" name="AutoShape 6"/>
            <p:cNvSpPr>
              <a:spLocks/>
            </p:cNvSpPr>
            <p:nvPr/>
          </p:nvSpPr>
          <p:spPr bwMode="auto">
            <a:xfrm>
              <a:off x="2712" y="1046"/>
              <a:ext cx="144" cy="1824"/>
            </a:xfrm>
            <a:prstGeom prst="rightBracket">
              <a:avLst>
                <a:gd name="adj" fmla="val 38880"/>
              </a:avLst>
            </a:prstGeom>
            <a:noFill/>
            <a:ln w="1047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>
                <a:cs typeface="B Lotus" pitchFamily="2" charset="-78"/>
              </a:endParaRPr>
            </a:p>
          </p:txBody>
        </p:sp>
      </p:grp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447800" y="51816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fa-IR" sz="4000" b="1" dirty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B Lotus" pitchFamily="2" charset="-78"/>
              </a:rPr>
              <a:t>ملاک تمایز : </a:t>
            </a:r>
            <a:r>
              <a:rPr lang="fa-IR" sz="4000" b="1" dirty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IranNastaliq" pitchFamily="18" charset="0"/>
                <a:cs typeface="IranNastaliq" pitchFamily="18" charset="0"/>
              </a:rPr>
              <a:t>بروز</a:t>
            </a:r>
            <a:r>
              <a:rPr lang="fa-IR" sz="4000" b="1" dirty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B Lotus" pitchFamily="2" charset="-78"/>
              </a:rPr>
              <a:t> رفتار به آسانی</a:t>
            </a:r>
            <a:endParaRPr lang="en-US" sz="4000" b="1" dirty="0">
              <a:ln>
                <a:solidFill>
                  <a:srgbClr val="FF0000"/>
                </a:soli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64242-7D50-4A80-B97A-9B044A73BE20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245" cy="1202485"/>
          </a:xfrm>
        </p:spPr>
        <p:txBody>
          <a:bodyPr>
            <a:noAutofit/>
          </a:bodyPr>
          <a:lstStyle/>
          <a:p>
            <a:r>
              <a:rPr lang="fa-IR" sz="9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رفتار ارتباطی</a:t>
            </a:r>
            <a:endParaRPr lang="en-US" sz="9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6196405" cy="3603812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cs typeface="B Zar" pitchFamily="2" charset="-78"/>
              </a:rPr>
              <a:t>طرف ارتباط کیست؟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خداوند متعال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خودمان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دیگران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طبیعت</a:t>
            </a:r>
          </a:p>
          <a:p>
            <a:pPr algn="r" rtl="1"/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72200" y="2438400"/>
            <a:ext cx="2209800" cy="22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a-IR" sz="6600" b="1" dirty="0">
                <a:solidFill>
                  <a:srgbClr val="CC0000"/>
                </a:solidFill>
                <a:latin typeface="IranNastaliq" pitchFamily="18" charset="0"/>
                <a:cs typeface="IranNastaliq" pitchFamily="18" charset="0"/>
              </a:rPr>
              <a:t>رفتار ارتباطی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a-IR" sz="6600" b="1" dirty="0">
                <a:solidFill>
                  <a:srgbClr val="CC0000"/>
                </a:solidFill>
                <a:latin typeface="IranNastaliq" pitchFamily="18" charset="0"/>
                <a:cs typeface="IranNastaliq" pitchFamily="18" charset="0"/>
              </a:rPr>
              <a:t>پایدار</a:t>
            </a:r>
            <a:endParaRPr lang="en-US" sz="6600" b="1" dirty="0">
              <a:solidFill>
                <a:srgbClr val="CC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452648" y="2147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 dirty="0">
                <a:solidFill>
                  <a:srgbClr val="008000"/>
                </a:solidFill>
                <a:latin typeface="Times New Roman" pitchFamily="18" charset="0"/>
                <a:cs typeface="B Lotus" pitchFamily="2" charset="-78"/>
              </a:rPr>
              <a:t>من با خودم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38200" y="2147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b="1">
                <a:solidFill>
                  <a:srgbClr val="99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درون شخصی</a:t>
            </a:r>
            <a:endParaRPr lang="en-US" sz="2800" b="1">
              <a:solidFill>
                <a:srgbClr val="9900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00400" y="32766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000" b="1">
                <a:solidFill>
                  <a:srgbClr val="008000"/>
                </a:solidFill>
                <a:latin typeface="Times New Roman" pitchFamily="18" charset="0"/>
                <a:cs typeface="B Lotus" pitchFamily="2" charset="-78"/>
              </a:rPr>
              <a:t>من با دیگر انسان ها</a:t>
            </a:r>
            <a:endParaRPr lang="en-US" sz="3000" b="1">
              <a:solidFill>
                <a:srgbClr val="008000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2667000" y="2300288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5029200" y="24384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2743200" y="4891088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667000" y="35814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505200" y="4572000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000" b="1">
                <a:solidFill>
                  <a:srgbClr val="008000"/>
                </a:solidFill>
                <a:latin typeface="Times New Roman" pitchFamily="18" charset="0"/>
                <a:cs typeface="B Lotus" pitchFamily="2" charset="-78"/>
              </a:rPr>
              <a:t>من با سایر امور</a:t>
            </a:r>
            <a:endParaRPr lang="en-US" sz="3000" b="1">
              <a:solidFill>
                <a:srgbClr val="008000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914400" y="47386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b="1">
                <a:solidFill>
                  <a:srgbClr val="99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برون شخصی</a:t>
            </a:r>
            <a:endParaRPr lang="en-US" sz="2800" b="1">
              <a:solidFill>
                <a:srgbClr val="9900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914400" y="3429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b="1">
                <a:solidFill>
                  <a:srgbClr val="99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بین شخصی</a:t>
            </a:r>
            <a:endParaRPr lang="en-US" sz="2800" b="1">
              <a:solidFill>
                <a:srgbClr val="9900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5257800" y="1219200"/>
            <a:ext cx="762000" cy="3962400"/>
          </a:xfrm>
          <a:prstGeom prst="rightBracket">
            <a:avLst>
              <a:gd name="adj" fmla="val 54167"/>
            </a:avLst>
          </a:prstGeom>
          <a:noFill/>
          <a:ln w="1174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22543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88C13-7BB4-4B0B-84DB-090F7AECE867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5029200" y="3808413"/>
            <a:ext cx="9906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05200" y="9286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008000"/>
                </a:solidFill>
                <a:latin typeface="Times New Roman" pitchFamily="18" charset="0"/>
                <a:cs typeface="B Lotus" pitchFamily="2" charset="-78"/>
              </a:rPr>
              <a:t>من با خدا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2667000" y="9906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b="1" dirty="0">
                <a:solidFill>
                  <a:srgbClr val="99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اخلاق عبودیت</a:t>
            </a:r>
            <a:endParaRPr lang="en-US" sz="2800" b="1" dirty="0">
              <a:solidFill>
                <a:srgbClr val="9900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  <p:bldP spid="49157" grpId="0"/>
      <p:bldP spid="49164" grpId="0" animBg="1"/>
      <p:bldP spid="25" grpId="0" animBg="1"/>
      <p:bldP spid="26" grpId="0" animBg="1"/>
      <p:bldP spid="33" grpId="0"/>
      <p:bldP spid="34" grpId="0"/>
      <p:bldP spid="35" grpId="0"/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245" cy="1202485"/>
          </a:xfrm>
        </p:spPr>
        <p:txBody>
          <a:bodyPr>
            <a:noAutofit/>
          </a:bodyPr>
          <a:lstStyle/>
          <a:p>
            <a:r>
              <a:rPr lang="fa-IR" sz="1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سازمان</a:t>
            </a:r>
            <a:endParaRPr lang="en-US" sz="16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0"/>
            <a:ext cx="6196405" cy="360381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شخصیت 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 هویت 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 خصائل 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ارتباط سازمان با درون سازمان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ارتباط سازمان با برون سازمان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189186" y="1715814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 eaLnBrk="0" hangingPunct="0">
              <a:buFont typeface="Wingdings" pitchFamily="2" charset="2"/>
              <a:buChar char="Ø"/>
              <a:defRPr/>
            </a:pPr>
            <a:r>
              <a:rPr lang="fa-IR" sz="3600" b="1" kern="0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  <a:t>مرز اخلاق نیک و اخلاق بد چیست؟</a:t>
            </a:r>
            <a:endParaRPr lang="ar-SA" sz="3600" b="1" kern="0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83931" y="3200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 eaLnBrk="0" hangingPunct="0">
              <a:buFont typeface="Wingdings" pitchFamily="2" charset="2"/>
              <a:buChar char="Ø"/>
              <a:defRPr/>
            </a:pPr>
            <a:r>
              <a:rPr lang="fa-IR" sz="3600" b="1" kern="0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Lotus" pitchFamily="2" charset="-78"/>
              </a:rPr>
              <a:t>پر خاشگری و بردباری هر دو الگوی رفتار ارتباطی‌اند.</a:t>
            </a:r>
            <a:endParaRPr lang="ar-SA" sz="3600" b="1" kern="0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1160F-5C9F-4367-8B2D-04D381E93CBE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298268" cy="1752600"/>
          </a:xfrm>
        </p:spPr>
        <p:txBody>
          <a:bodyPr>
            <a:no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ملاک رفتار ارتباطی اخلاقی چیست؟</a:t>
            </a:r>
            <a:b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endParaRPr lang="en-US" sz="6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196405" cy="360381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خوبی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شایسته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پسندیده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مناسب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درخورشأن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و........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609600"/>
            <a:ext cx="7467600" cy="17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a-IR" sz="4400" b="1" kern="0" dirty="0">
                <a:ln w="1905">
                  <a:solidFill>
                    <a:srgbClr val="FF0000"/>
                  </a:solidFill>
                </a:ln>
                <a:solidFill>
                  <a:srgbClr val="CC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ranNastaliq" pitchFamily="18" charset="0"/>
                <a:ea typeface="+mj-ea"/>
                <a:cs typeface="IranNastaliq" pitchFamily="18" charset="0"/>
              </a:rPr>
              <a:t>ملاک عملیاتی برای تمایز رفتار اخلاقی و غیر اخلاقی چیست؟</a:t>
            </a:r>
            <a:endParaRPr lang="ar-SA" sz="4400" b="1" kern="0" dirty="0">
              <a:ln w="1905">
                <a:solidFill>
                  <a:srgbClr val="FF0000"/>
                </a:solidFill>
              </a:ln>
              <a:solidFill>
                <a:srgbClr val="CC00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ranNastaliq" pitchFamily="18" charset="0"/>
              <a:ea typeface="+mj-ea"/>
              <a:cs typeface="IranNastaliq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80774" y="2311589"/>
            <a:ext cx="213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>
              <a:defRPr/>
            </a:pPr>
            <a:r>
              <a:rPr lang="fa-IR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Lotus" pitchFamily="2" charset="-78"/>
              </a:rPr>
              <a:t>خوب؟</a:t>
            </a:r>
          </a:p>
          <a:p>
            <a:pPr algn="r" rtl="1" eaLnBrk="0" hangingPunct="0">
              <a:defRPr/>
            </a:pPr>
            <a:r>
              <a:rPr lang="fa-IR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Lotus" pitchFamily="2" charset="-78"/>
              </a:rPr>
              <a:t>مناسب؟</a:t>
            </a:r>
          </a:p>
          <a:p>
            <a:pPr algn="r" rtl="1" eaLnBrk="0" hangingPunct="0">
              <a:defRPr/>
            </a:pPr>
            <a:r>
              <a:rPr lang="fa-IR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Lotus" pitchFamily="2" charset="-78"/>
              </a:rPr>
              <a:t>شایسته؟</a:t>
            </a:r>
          </a:p>
          <a:p>
            <a:pPr algn="r" rtl="1" eaLnBrk="0" hangingPunct="0">
              <a:defRPr/>
            </a:pPr>
            <a:r>
              <a:rPr lang="fa-IR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Lotus" pitchFamily="2" charset="-78"/>
              </a:rPr>
              <a:t>فضیلت؟</a:t>
            </a:r>
          </a:p>
          <a:p>
            <a:pPr algn="r" rtl="1" eaLnBrk="0" hangingPunct="0">
              <a:defRPr/>
            </a:pPr>
            <a:r>
              <a:rPr lang="fa-IR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Lotus" pitchFamily="2" charset="-78"/>
              </a:rPr>
              <a:t>درست؟</a:t>
            </a:r>
          </a:p>
        </p:txBody>
      </p:sp>
      <p:pic>
        <p:nvPicPr>
          <p:cNvPr id="15" name="Picture 14" descr="Image1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14600"/>
            <a:ext cx="26876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05000" y="36528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400" b="1">
                <a:latin typeface="Times New Roman" pitchFamily="18" charset="0"/>
                <a:cs typeface="B Lotus" pitchFamily="2" charset="-78"/>
              </a:rPr>
              <a:t>مفاهیم غیر قابل سنجش</a:t>
            </a:r>
            <a:endParaRPr lang="en-US">
              <a:cs typeface="B Lotus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91655" y="199762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0"/>
            <a:r>
              <a:rPr lang="fa-IR" sz="3600" b="1" dirty="0">
                <a:solidFill>
                  <a:srgbClr val="008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B Lotus" pitchFamily="2" charset="-78"/>
              </a:rPr>
              <a:t>پاسخ‌های اول</a:t>
            </a:r>
            <a:endParaRPr lang="en-US" sz="3600" b="1" dirty="0">
              <a:solidFill>
                <a:srgbClr val="008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B Lotus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BC09B-57E2-4A84-8319-AF84128DE2B2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955" y="488038"/>
            <a:ext cx="6965245" cy="1753292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7200" dirty="0" smtClean="0">
                <a:solidFill>
                  <a:srgbClr val="0066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پاسخ‌های دوم به مساله ملاک تمایز</a:t>
            </a:r>
            <a:endParaRPr lang="ar-SA" sz="7200" dirty="0">
              <a:solidFill>
                <a:srgbClr val="0066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rtl="1"/>
            <a:fld id="{B14CE258-476B-4197-A664-F245D9FC1F61}" type="slidenum">
              <a:rPr lang="ar-SA" smtClean="0">
                <a:latin typeface="Arial" pitchFamily="34" charset="0"/>
                <a:cs typeface="Arial" pitchFamily="34" charset="0"/>
              </a:rPr>
              <a:pPr rtl="1"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766" y="224133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فطرت آدمی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757322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خرسندی الهی (تقرب به خدای متعال)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669" y="3281197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  بیشترین سود برای بیشترین کسان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766" y="436245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  عدالت اجتماعی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766" y="3838575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  وظیفه عام اخلاقی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7883" y="4886325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  آزادی فردی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5403138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800" b="1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  فرمان عقل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81000" y="2590800"/>
            <a:ext cx="8229600" cy="914400"/>
          </a:xfrm>
        </p:spPr>
        <p:txBody>
          <a:bodyPr>
            <a:noAutofit/>
          </a:bodyPr>
          <a:lstStyle/>
          <a:p>
            <a:r>
              <a:rPr lang="fa-IR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هنجارهای اجتماعی</a:t>
            </a:r>
            <a:br>
              <a:rPr lang="fa-IR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endParaRPr lang="en-US" sz="88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6196405" cy="360381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گروه وابستگی</a:t>
            </a:r>
          </a:p>
          <a:p>
            <a:pPr algn="r" rtl="1">
              <a:buNone/>
            </a:pPr>
            <a:r>
              <a:rPr lang="fa-IR" sz="2800" dirty="0" smtClean="0">
                <a:cs typeface="B Zar" pitchFamily="2" charset="-78"/>
              </a:rPr>
              <a:t>- مجتمع تا مجتمع فرق کند.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هنجارهای غیر اخلاقی</a:t>
            </a:r>
          </a:p>
          <a:p>
            <a:pPr algn="r" rtl="1">
              <a:buNone/>
            </a:pPr>
            <a:r>
              <a:rPr lang="fa-IR" sz="2800" dirty="0" smtClean="0">
                <a:cs typeface="B Zar" pitchFamily="2" charset="-78"/>
              </a:rPr>
              <a:t>- کسی را تحویل نگیریم.</a:t>
            </a:r>
          </a:p>
          <a:p>
            <a:pPr algn="r" rtl="1">
              <a:buNone/>
            </a:pPr>
            <a:r>
              <a:rPr lang="fa-IR" sz="2800" dirty="0" smtClean="0">
                <a:cs typeface="B Zar" pitchFamily="2" charset="-78"/>
              </a:rPr>
              <a:t>- فضا رعب آمیز باشد.</a:t>
            </a:r>
          </a:p>
          <a:p>
            <a:pPr algn="r" rtl="1">
              <a:buNone/>
            </a:pPr>
            <a:r>
              <a:rPr lang="fa-IR" sz="2800" dirty="0" smtClean="0">
                <a:cs typeface="B Zar" pitchFamily="2" charset="-78"/>
              </a:rPr>
              <a:t>- رسیدگی طولانی باشد.</a:t>
            </a:r>
          </a:p>
          <a:p>
            <a:pPr algn="r" rtl="1"/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465112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6600" b="1" spc="50" dirty="0">
                <a:ln w="11430"/>
                <a:solidFill>
                  <a:srgbClr val="9900CC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B Lotus" pitchFamily="2" charset="-78"/>
              </a:rPr>
              <a:t>قانون و مقررّات</a:t>
            </a:r>
            <a:endParaRPr lang="en-US" sz="6600" b="1" spc="50" dirty="0">
              <a:ln w="11430"/>
              <a:solidFill>
                <a:srgbClr val="9900CC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128345" y="2546061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b="1" dirty="0">
                <a:solidFill>
                  <a:srgbClr val="33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1) اخلاق روح قانون</a:t>
            </a:r>
            <a:endParaRPr lang="en-US" sz="3200" b="1" dirty="0">
              <a:solidFill>
                <a:srgbClr val="33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301271" y="3306763"/>
            <a:ext cx="495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b="1" dirty="0">
                <a:solidFill>
                  <a:srgbClr val="33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2) اخلاق فربه‌تر از قانون</a:t>
            </a:r>
            <a:endParaRPr lang="en-US" sz="3200" b="1" dirty="0">
              <a:solidFill>
                <a:srgbClr val="33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291839" y="4065302"/>
            <a:ext cx="495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b="1" dirty="0">
                <a:solidFill>
                  <a:srgbClr val="33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3) قانون محتاج ممیزی اخلاقی</a:t>
            </a:r>
            <a:endParaRPr lang="en-US" sz="3200" b="1" dirty="0">
              <a:solidFill>
                <a:srgbClr val="33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42354" y="4876800"/>
            <a:ext cx="617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b="1" dirty="0">
                <a:solidFill>
                  <a:srgbClr val="33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4) اخلاق محتاج حمایت حقوقی و کیفری</a:t>
            </a:r>
            <a:endParaRPr lang="en-US" sz="3200" b="1" dirty="0">
              <a:solidFill>
                <a:srgbClr val="33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58091" y="2875467"/>
            <a:ext cx="2895600" cy="1600200"/>
            <a:chOff x="240" y="1152"/>
            <a:chExt cx="1680" cy="1056"/>
          </a:xfrm>
        </p:grpSpPr>
        <p:sp>
          <p:nvSpPr>
            <p:cNvPr id="32779" name="Oval 8"/>
            <p:cNvSpPr>
              <a:spLocks noChangeArrowheads="1"/>
            </p:cNvSpPr>
            <p:nvPr/>
          </p:nvSpPr>
          <p:spPr bwMode="auto">
            <a:xfrm>
              <a:off x="240" y="1152"/>
              <a:ext cx="1056" cy="1056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SA"/>
            </a:p>
          </p:txBody>
        </p:sp>
        <p:sp>
          <p:nvSpPr>
            <p:cNvPr id="32780" name="Oval 9"/>
            <p:cNvSpPr>
              <a:spLocks noChangeArrowheads="1"/>
            </p:cNvSpPr>
            <p:nvPr/>
          </p:nvSpPr>
          <p:spPr bwMode="auto">
            <a:xfrm>
              <a:off x="825" y="1152"/>
              <a:ext cx="1008" cy="1056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ar-SA"/>
            </a:p>
          </p:txBody>
        </p:sp>
        <p:sp>
          <p:nvSpPr>
            <p:cNvPr id="32781" name="Text Box 10"/>
            <p:cNvSpPr txBox="1">
              <a:spLocks noChangeArrowheads="1"/>
            </p:cNvSpPr>
            <p:nvPr/>
          </p:nvSpPr>
          <p:spPr bwMode="auto">
            <a:xfrm>
              <a:off x="384" y="187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Law</a:t>
              </a:r>
            </a:p>
          </p:txBody>
        </p:sp>
        <p:sp>
          <p:nvSpPr>
            <p:cNvPr id="32782" name="Text Box 11"/>
            <p:cNvSpPr txBox="1">
              <a:spLocks noChangeArrowheads="1"/>
            </p:cNvSpPr>
            <p:nvPr/>
          </p:nvSpPr>
          <p:spPr bwMode="auto">
            <a:xfrm>
              <a:off x="1152" y="187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ethics</a:t>
              </a:r>
            </a:p>
          </p:txBody>
        </p:sp>
        <p:sp>
          <p:nvSpPr>
            <p:cNvPr id="32783" name="Line 12"/>
            <p:cNvSpPr>
              <a:spLocks noChangeShapeType="1"/>
            </p:cNvSpPr>
            <p:nvPr/>
          </p:nvSpPr>
          <p:spPr bwMode="auto">
            <a:xfrm flipH="1">
              <a:off x="921" y="131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3"/>
            <p:cNvSpPr>
              <a:spLocks noChangeShapeType="1"/>
            </p:cNvSpPr>
            <p:nvPr/>
          </p:nvSpPr>
          <p:spPr bwMode="auto">
            <a:xfrm flipH="1">
              <a:off x="873" y="1377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4"/>
            <p:cNvSpPr>
              <a:spLocks noChangeShapeType="1"/>
            </p:cNvSpPr>
            <p:nvPr/>
          </p:nvSpPr>
          <p:spPr bwMode="auto">
            <a:xfrm flipH="1">
              <a:off x="864" y="1512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5"/>
            <p:cNvSpPr>
              <a:spLocks noChangeShapeType="1"/>
            </p:cNvSpPr>
            <p:nvPr/>
          </p:nvSpPr>
          <p:spPr bwMode="auto">
            <a:xfrm flipH="1">
              <a:off x="903" y="1677"/>
              <a:ext cx="354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16"/>
            <p:cNvSpPr>
              <a:spLocks noChangeShapeType="1"/>
            </p:cNvSpPr>
            <p:nvPr/>
          </p:nvSpPr>
          <p:spPr bwMode="auto">
            <a:xfrm flipH="1">
              <a:off x="882" y="159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828" y="1437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8"/>
            <p:cNvSpPr>
              <a:spLocks noChangeShapeType="1"/>
            </p:cNvSpPr>
            <p:nvPr/>
          </p:nvSpPr>
          <p:spPr bwMode="auto">
            <a:xfrm flipH="1">
              <a:off x="942" y="1758"/>
              <a:ext cx="30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19"/>
            <p:cNvSpPr>
              <a:spLocks noChangeShapeType="1"/>
            </p:cNvSpPr>
            <p:nvPr/>
          </p:nvSpPr>
          <p:spPr bwMode="auto">
            <a:xfrm flipH="1">
              <a:off x="1008" y="1881"/>
              <a:ext cx="20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6" name="Text Box 20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778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BAB14E-D5F1-4682-9E31-EFA365C45329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391400" cy="1176865"/>
          </a:xfrm>
        </p:spPr>
        <p:txBody>
          <a:bodyPr>
            <a:noAutofit/>
          </a:bodyPr>
          <a:lstStyle/>
          <a:p>
            <a:r>
              <a:rPr lang="fa-IR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  <a:cs typeface="2  Nazanin" pitchFamily="2" charset="-78"/>
              </a:rPr>
              <a:t>اخلاق حرفه ای </a:t>
            </a:r>
            <a:r>
              <a:rPr lang="en-US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  <a:cs typeface="2  Nazanin" pitchFamily="2" charset="-78"/>
              </a:rPr>
              <a:t/>
            </a:r>
            <a:br>
              <a:rPr lang="en-US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  <a:cs typeface="2  Nazanin" pitchFamily="2" charset="-78"/>
              </a:rPr>
            </a:br>
            <a:r>
              <a:rPr lang="fa-IR" sz="8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60000" endA="900" endPos="60000" dist="29997" dir="5400000" sy="-100000" algn="bl" rotWithShape="0"/>
                </a:effectLst>
                <a:cs typeface="2  Nazanin" pitchFamily="2" charset="-78"/>
              </a:rPr>
              <a:t>درسازمانهای پزشکی</a:t>
            </a:r>
            <a:endParaRPr lang="en-US" sz="80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  <a:reflection blurRad="6350" stA="60000" endA="900" endPos="60000" dist="29997" dir="5400000" sy="-100000" algn="bl" rotWithShape="0"/>
              </a:effectLst>
              <a:cs typeface="2 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5712179" cy="2060222"/>
          </a:xfrm>
        </p:spPr>
        <p:txBody>
          <a:bodyPr>
            <a:normAutofit/>
          </a:bodyPr>
          <a:lstStyle/>
          <a:p>
            <a:r>
              <a:rPr lang="fa-IR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Nazanin" pitchFamily="2" charset="-78"/>
              </a:rPr>
              <a:t>دکتر امیراحمد شجاعی</a:t>
            </a:r>
          </a:p>
          <a:p>
            <a:r>
              <a:rPr lang="fa-IR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Nazanin" pitchFamily="2" charset="-78"/>
              </a:rPr>
              <a:t>پژوهشکده اخلاق حرفه ای</a:t>
            </a:r>
          </a:p>
          <a:p>
            <a:r>
              <a:rPr lang="fa-IR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Nazanin" pitchFamily="2" charset="-78"/>
              </a:rPr>
              <a:t>دانشگاه تهران</a:t>
            </a:r>
            <a:endParaRPr lang="en-US" sz="3200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Nazanin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E0E24463-1F8D-4276-A71B-D8DB3C8BE13F}" type="slidenum">
              <a:rPr lang="ar-SA" smtClean="0">
                <a:latin typeface="Arial" pitchFamily="34" charset="0"/>
                <a:cs typeface="Arial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rtl="1">
              <a:spcBef>
                <a:spcPct val="50000"/>
              </a:spcBef>
              <a:defRPr/>
            </a:pPr>
            <a:r>
              <a:rPr lang="fa-IR" sz="80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پرسش از ملاک تمایز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685800" y="27432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B Lotus" pitchFamily="2" charset="-78"/>
              </a:rPr>
              <a:t>ملاک نهایی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685800" y="35052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B Lotus" pitchFamily="2" charset="-78"/>
              </a:rPr>
              <a:t>ملاک عملیاتی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685800" y="42672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B Lotus" pitchFamily="2" charset="-78"/>
              </a:rPr>
              <a:t>اصول راهبردی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685800" y="5105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3200" b="1" dirty="0">
                <a:ln>
                  <a:solidFill>
                    <a:srgbClr val="FFC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B Lotus" pitchFamily="2" charset="-78"/>
              </a:rPr>
              <a:t>قواعد کاربردی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971800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657600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53200" y="4495800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3200" y="5334000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757987" y="3071813"/>
            <a:ext cx="1077913" cy="8778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34200" y="3657600"/>
            <a:ext cx="808038" cy="419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934200" y="4076700"/>
            <a:ext cx="808038" cy="419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709569" y="4301331"/>
            <a:ext cx="1257300" cy="8080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486400" y="2153253"/>
            <a:ext cx="289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 b="1" dirty="0" smtClean="0">
                <a:ln>
                  <a:solidFill>
                    <a:srgbClr val="FFC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ملاک</a:t>
            </a:r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3600" b="1" dirty="0" smtClean="0">
                <a:ln>
                  <a:solidFill>
                    <a:srgbClr val="FFC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3600" b="1" dirty="0">
                <a:ln>
                  <a:solidFill>
                    <a:srgbClr val="FFC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تمایز </a:t>
            </a:r>
            <a:r>
              <a:rPr lang="fa-IR" sz="3600" b="1" dirty="0" smtClean="0">
                <a:ln>
                  <a:solidFill>
                    <a:srgbClr val="FFC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رفتاراخلاقی ازغیراخلاقی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302876" y="672085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000" b="1" dirty="0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نظری</a:t>
            </a:r>
            <a:endParaRPr lang="en-US" sz="3000" b="1" dirty="0">
              <a:ln>
                <a:solidFill>
                  <a:srgbClr val="FF0000"/>
                </a:solidFill>
              </a:ln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62400" y="3870325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b="1" dirty="0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عملی؟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06" name="AutoShape 6"/>
          <p:cNvSpPr>
            <a:spLocks/>
          </p:cNvSpPr>
          <p:nvPr/>
        </p:nvSpPr>
        <p:spPr bwMode="auto">
          <a:xfrm>
            <a:off x="4976812" y="914400"/>
            <a:ext cx="304800" cy="3200400"/>
          </a:xfrm>
          <a:prstGeom prst="rightBracket">
            <a:avLst>
              <a:gd name="adj" fmla="val 38542"/>
            </a:avLst>
          </a:prstGeom>
          <a:noFill/>
          <a:ln w="12382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09600" y="518297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b="1" dirty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حقوق او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-228600" y="3248498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 b="1" dirty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منافع طرف ارتباط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23900" y="38862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b="1" dirty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نیازهای او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8959" y="4623403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b="1" dirty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رضایت او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 flipV="1">
            <a:off x="2667000" y="3505200"/>
            <a:ext cx="1219200" cy="838200"/>
          </a:xfrm>
          <a:prstGeom prst="line">
            <a:avLst/>
          </a:prstGeom>
          <a:noFill/>
          <a:ln w="6985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2819400" y="4156075"/>
            <a:ext cx="852488" cy="1284288"/>
          </a:xfrm>
          <a:prstGeom prst="line">
            <a:avLst/>
          </a:prstGeom>
          <a:noFill/>
          <a:ln w="635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 flipV="1">
            <a:off x="2438400" y="4114800"/>
            <a:ext cx="1523998" cy="76200"/>
          </a:xfrm>
          <a:prstGeom prst="line">
            <a:avLst/>
          </a:prstGeom>
          <a:noFill/>
          <a:ln w="635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>
            <a:off x="2514599" y="4114800"/>
            <a:ext cx="1187669" cy="734219"/>
          </a:xfrm>
          <a:prstGeom prst="line">
            <a:avLst/>
          </a:prstGeom>
          <a:noFill/>
          <a:ln w="635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 flipV="1">
            <a:off x="3200400" y="3048000"/>
            <a:ext cx="533400" cy="1406525"/>
          </a:xfrm>
          <a:prstGeom prst="line">
            <a:avLst/>
          </a:prstGeom>
          <a:noFill/>
          <a:ln w="635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3657600" y="2719388"/>
            <a:ext cx="152400" cy="1447800"/>
          </a:xfrm>
          <a:prstGeom prst="line">
            <a:avLst/>
          </a:prstGeom>
          <a:noFill/>
          <a:ln w="635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1491922" y="2219980"/>
            <a:ext cx="2274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b="1" dirty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هنجارهای </a:t>
            </a:r>
            <a:r>
              <a:rPr lang="fa-IR" sz="2800" b="1" dirty="0" smtClean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اجتماع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905000" y="2743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b="1" dirty="0">
                <a:solidFill>
                  <a:srgbClr val="0033CC"/>
                </a:solidFill>
                <a:latin typeface="Times New Roman" pitchFamily="18" charset="0"/>
                <a:cs typeface="B Lotus" pitchFamily="2" charset="-78"/>
              </a:rPr>
              <a:t>قانون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879475"/>
            <a:ext cx="25908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fa-IR" sz="7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دیدگاه مختار</a:t>
            </a:r>
            <a:endParaRPr lang="en-US" sz="72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4836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B9C48A-D25F-4D68-B571-272BF11C3EA7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 animBg="1"/>
      <p:bldP spid="51208" grpId="0"/>
      <p:bldP spid="51210" grpId="0"/>
      <p:bldP spid="51211" grpId="0"/>
      <p:bldP spid="51212" grpId="0"/>
      <p:bldP spid="51213" grpId="0" animBg="1"/>
      <p:bldP spid="51214" grpId="0" animBg="1"/>
      <p:bldP spid="51215" grpId="0" animBg="1"/>
      <p:bldP spid="51216" grpId="0" animBg="1"/>
      <p:bldP spid="51217" grpId="0" animBg="1"/>
      <p:bldP spid="51218" grpId="0" animBg="1"/>
      <p:bldP spid="51219" grpId="0"/>
      <p:bldP spid="51220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676400" y="906517"/>
            <a:ext cx="556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88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چیستی اخلاق</a:t>
            </a:r>
            <a:endParaRPr lang="en-US" sz="88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0" y="4800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800" b="1" dirty="0">
                <a:ln>
                  <a:solidFill>
                    <a:schemeClr val="tx1"/>
                  </a:solidFill>
                </a:ln>
                <a:solidFill>
                  <a:srgbClr val="CC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مسئولیت‌پذیری در قبال حقوق افراد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CC00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77724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سبک رفتار ارتباطی مبتنی بر رعایت حقوق طرف ارتباط</a:t>
            </a:r>
          </a:p>
          <a:p>
            <a:pPr algn="ctr">
              <a:spcBef>
                <a:spcPct val="50000"/>
              </a:spcBef>
            </a:pPr>
            <a:r>
              <a:rPr lang="en-US" sz="38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(rights oriented-ethics)</a:t>
            </a:r>
          </a:p>
        </p:txBody>
      </p:sp>
      <p:sp>
        <p:nvSpPr>
          <p:cNvPr id="368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B84A3A-C5B3-4A80-B61C-139F49F5B855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35181" y="1055783"/>
            <a:ext cx="8342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60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جایگاه رعایت حقوق افراد در آموزه های دینی</a:t>
            </a:r>
            <a:endParaRPr lang="en-US" sz="6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0" y="25146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Lotus" pitchFamily="2" charset="-78"/>
              </a:rPr>
              <a:t>جعلَ اللهُ سبحانَه حقَّ عباده متقدّماً علی حقّه فمن  قام لحقّ عباده ذلک یؤدّی إلی اقامه حقّه</a:t>
            </a:r>
            <a:endParaRPr lang="en-US" sz="4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0500" y="4660648"/>
            <a:ext cx="8763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 b="1" dirty="0">
                <a:solidFill>
                  <a:srgbClr val="CC3300"/>
                </a:solidFill>
                <a:latin typeface="Times New Roman" pitchFamily="18" charset="0"/>
                <a:cs typeface="B Lotus" pitchFamily="2" charset="-78"/>
              </a:rPr>
              <a:t>الگوی حاکم بر رساله الحقوق منسوب به امام سجاد(ع)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  <a:cs typeface="B Lotus" pitchFamily="2" charset="-78"/>
              </a:rPr>
              <a:t>R         D</a:t>
            </a:r>
            <a:r>
              <a:rPr lang="fa-IR" sz="3600" b="1" dirty="0">
                <a:solidFill>
                  <a:srgbClr val="CC3300"/>
                </a:solidFill>
                <a:latin typeface="Times New Roman" pitchFamily="18" charset="0"/>
                <a:cs typeface="B Lotus" pitchFamily="2" charset="-78"/>
              </a:rPr>
              <a:t> </a:t>
            </a:r>
            <a:endParaRPr lang="en-US" sz="3600" b="1" dirty="0">
              <a:solidFill>
                <a:srgbClr val="CC3300"/>
              </a:solidFill>
              <a:latin typeface="Times New Roman" pitchFamily="18" charset="0"/>
              <a:cs typeface="B Lotus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25474" y="5715000"/>
            <a:ext cx="762000" cy="1588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9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0506E-E163-4C72-85B2-0C24B80A7F3C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6477000" y="1905000"/>
            <a:ext cx="160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5400" b="1" dirty="0">
                <a:solidFill>
                  <a:srgbClr val="9900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اخلاق حرفه ای</a:t>
            </a:r>
            <a:endParaRPr lang="en-US" sz="5400" b="1" dirty="0">
              <a:solidFill>
                <a:srgbClr val="9900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4275" name="AutoShape 5"/>
          <p:cNvSpPr>
            <a:spLocks/>
          </p:cNvSpPr>
          <p:nvPr/>
        </p:nvSpPr>
        <p:spPr bwMode="auto">
          <a:xfrm>
            <a:off x="5943600" y="1524000"/>
            <a:ext cx="457200" cy="1993106"/>
          </a:xfrm>
          <a:prstGeom prst="rightBracket">
            <a:avLst>
              <a:gd name="adj" fmla="val 35714"/>
            </a:avLst>
          </a:prstGeom>
          <a:noFill/>
          <a:ln w="889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30275" y="1004477"/>
            <a:ext cx="4459288" cy="1027113"/>
            <a:chOff x="790" y="940"/>
            <a:chExt cx="2809" cy="647"/>
          </a:xfrm>
        </p:grpSpPr>
        <p:sp>
          <p:nvSpPr>
            <p:cNvPr id="54287" name="Text Box 6"/>
            <p:cNvSpPr txBox="1">
              <a:spLocks noChangeArrowheads="1"/>
            </p:cNvSpPr>
            <p:nvPr/>
          </p:nvSpPr>
          <p:spPr bwMode="auto">
            <a:xfrm>
              <a:off x="1679" y="940"/>
              <a:ext cx="19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22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رهیافت مدیریت </a:t>
              </a:r>
            </a:p>
            <a:p>
              <a:pPr algn="ctr">
                <a:spcBef>
                  <a:spcPct val="50000"/>
                </a:spcBef>
              </a:pPr>
              <a:r>
                <a:rPr lang="fa-IR" sz="22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منابع انسانی</a:t>
              </a:r>
              <a:endParaRPr lang="en-US" sz="2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8" name="AutoShape 7"/>
            <p:cNvSpPr>
              <a:spLocks noChangeArrowheads="1"/>
            </p:cNvSpPr>
            <p:nvPr/>
          </p:nvSpPr>
          <p:spPr bwMode="auto">
            <a:xfrm>
              <a:off x="1763" y="1068"/>
              <a:ext cx="310" cy="310"/>
            </a:xfrm>
            <a:prstGeom prst="leftArrow">
              <a:avLst>
                <a:gd name="adj1" fmla="val 50000"/>
                <a:gd name="adj2" fmla="val 2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4289" name="Text Box 8"/>
            <p:cNvSpPr txBox="1">
              <a:spLocks noChangeArrowheads="1"/>
            </p:cNvSpPr>
            <p:nvPr/>
          </p:nvSpPr>
          <p:spPr bwMode="auto">
            <a:xfrm>
              <a:off x="790" y="947"/>
              <a:ext cx="96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کارکنان اخلاقی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989260"/>
            <a:ext cx="4757738" cy="1022350"/>
            <a:chOff x="386" y="2411"/>
            <a:chExt cx="2997" cy="644"/>
          </a:xfrm>
        </p:grpSpPr>
        <p:sp>
          <p:nvSpPr>
            <p:cNvPr id="54284" name="Text Box 9"/>
            <p:cNvSpPr txBox="1">
              <a:spLocks noChangeArrowheads="1"/>
            </p:cNvSpPr>
            <p:nvPr/>
          </p:nvSpPr>
          <p:spPr bwMode="auto">
            <a:xfrm>
              <a:off x="1463" y="2411"/>
              <a:ext cx="19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22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رهیافت مدیریت </a:t>
              </a:r>
            </a:p>
            <a:p>
              <a:pPr algn="ctr">
                <a:spcBef>
                  <a:spcPct val="50000"/>
                </a:spcBef>
              </a:pPr>
              <a:r>
                <a:rPr lang="fa-IR" sz="2200" b="1" dirty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راهبردی</a:t>
              </a:r>
              <a:endParaRPr lang="en-US" sz="2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6" name="Text Box 11"/>
            <p:cNvSpPr txBox="1">
              <a:spLocks noChangeArrowheads="1"/>
            </p:cNvSpPr>
            <p:nvPr/>
          </p:nvSpPr>
          <p:spPr bwMode="auto">
            <a:xfrm>
              <a:off x="386" y="2415"/>
              <a:ext cx="123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سازمان اخلاقی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27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BA3A99-9A4C-4BBB-88BD-3A37E9EAC41B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0" y="4572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4800" b="1" dirty="0">
                <a:ln w="1905">
                  <a:solidFill>
                    <a:srgbClr val="FF0000"/>
                  </a:solidFill>
                </a:ln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B Lotus" pitchFamily="2" charset="-78"/>
              </a:rPr>
              <a:t>چونکه صد آمد نود هم پیش ماست</a:t>
            </a:r>
          </a:p>
        </p:txBody>
      </p:sp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5142186" y="1207294"/>
            <a:ext cx="838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600" b="1" dirty="0">
                <a:solidFill>
                  <a:srgbClr val="000099"/>
                </a:solidFill>
              </a:rPr>
              <a:t>سنتی</a:t>
            </a:r>
            <a:endParaRPr lang="ar-SA" sz="2600" b="1" dirty="0">
              <a:solidFill>
                <a:srgbClr val="000099"/>
              </a:solidFill>
            </a:endParaRP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5297214" y="3232589"/>
            <a:ext cx="838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600" b="1" dirty="0">
                <a:solidFill>
                  <a:srgbClr val="000099"/>
                </a:solidFill>
              </a:rPr>
              <a:t>جدید</a:t>
            </a:r>
            <a:endParaRPr lang="ar-SA" sz="2600" b="1" dirty="0">
              <a:solidFill>
                <a:srgbClr val="000099"/>
              </a:solidFill>
            </a:endParaRPr>
          </a:p>
        </p:txBody>
      </p:sp>
      <p:sp>
        <p:nvSpPr>
          <p:cNvPr id="54282" name="AutoShape 7"/>
          <p:cNvSpPr>
            <a:spLocks noChangeArrowheads="1"/>
          </p:cNvSpPr>
          <p:nvPr/>
        </p:nvSpPr>
        <p:spPr bwMode="auto">
          <a:xfrm>
            <a:off x="4636048" y="1289843"/>
            <a:ext cx="497927" cy="4683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40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780236" y="3224349"/>
            <a:ext cx="497927" cy="4683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40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718074" y="3269374"/>
            <a:ext cx="497927" cy="4683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2816772"/>
            <a:ext cx="8001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en-US" sz="3200" b="1" dirty="0">
              <a:latin typeface="Tahoma" pitchFamily="34" charset="0"/>
              <a:cs typeface="B Lotus" pitchFamily="2" charset="-78"/>
            </a:endParaRPr>
          </a:p>
          <a:p>
            <a:pPr marL="457200" indent="-457200" algn="r" rtl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a-IR" altLang="en-US" sz="2400" b="1" dirty="0" smtClean="0">
              <a:latin typeface="Tahoma" pitchFamily="34" charset="0"/>
              <a:cs typeface="B Lotus" pitchFamily="2" charset="-78"/>
            </a:endParaRPr>
          </a:p>
          <a:p>
            <a:pPr marL="457200" indent="-457200" algn="r" rtl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altLang="en-US" sz="2400" b="1" dirty="0" smtClean="0">
                <a:latin typeface="Tahoma" pitchFamily="34" charset="0"/>
                <a:cs typeface="B Lotus" pitchFamily="2" charset="-78"/>
              </a:rPr>
              <a:t>فضایل </a:t>
            </a:r>
            <a:r>
              <a:rPr lang="fa-IR" altLang="en-US" sz="2400" b="1" dirty="0">
                <a:latin typeface="Tahoma" pitchFamily="34" charset="0"/>
                <a:cs typeface="B Lotus" pitchFamily="2" charset="-78"/>
              </a:rPr>
              <a:t>اخلاقی و ارزش‌ها حاصل مسئولیت‌هاي اخلاقی‌اند.</a:t>
            </a:r>
          </a:p>
          <a:p>
            <a:pPr marL="457200" indent="-457200" algn="r" rtl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>
                <a:latin typeface="Tahoma" pitchFamily="34" charset="0"/>
                <a:cs typeface="B Lotus" pitchFamily="2" charset="-78"/>
              </a:rPr>
              <a:t>مسئولیت‌های اخلاقی در قبال حقوق افراد است.</a:t>
            </a:r>
          </a:p>
          <a:p>
            <a:pPr marL="457200" indent="-457200" algn="r" rtl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>
                <a:latin typeface="Tahoma" pitchFamily="34" charset="0"/>
                <a:cs typeface="B Lotus" pitchFamily="2" charset="-78"/>
              </a:rPr>
              <a:t>من در قبال حقوق دیگران مسئولیت </a:t>
            </a:r>
            <a:r>
              <a:rPr lang="fa-IR" sz="2400" b="1" dirty="0" smtClean="0">
                <a:latin typeface="Tahoma" pitchFamily="34" charset="0"/>
                <a:cs typeface="B Lotus" pitchFamily="2" charset="-78"/>
              </a:rPr>
              <a:t>دارم.</a:t>
            </a:r>
          </a:p>
          <a:p>
            <a:pPr marL="457200" indent="-457200" algn="r" rtl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b="1" dirty="0" smtClean="0">
                <a:latin typeface="Tahoma" pitchFamily="34" charset="0"/>
                <a:cs typeface="B Lotus" pitchFamily="2" charset="-78"/>
              </a:rPr>
              <a:t>مدل </a:t>
            </a:r>
            <a:r>
              <a:rPr lang="fa-IR" sz="2400" b="1" dirty="0">
                <a:latin typeface="Tahoma" pitchFamily="34" charset="0"/>
                <a:cs typeface="B Lotus" pitchFamily="2" charset="-78"/>
              </a:rPr>
              <a:t>ارتباط سازمان با محیط:</a:t>
            </a:r>
          </a:p>
          <a:p>
            <a:pPr marL="457200" indent="-457200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a-IR" sz="2400" b="1" dirty="0">
                <a:solidFill>
                  <a:srgbClr val="CC0000"/>
                </a:solidFill>
                <a:latin typeface="Tahoma" pitchFamily="34" charset="0"/>
                <a:cs typeface="B Lotus" pitchFamily="2" charset="-78"/>
              </a:rPr>
              <a:t>               </a:t>
            </a:r>
            <a:endParaRPr lang="fa-IR" sz="2800" b="1" dirty="0">
              <a:solidFill>
                <a:srgbClr val="CC0000"/>
              </a:solidFill>
              <a:latin typeface="Tahoma" pitchFamily="34" charset="0"/>
              <a:cs typeface="B Lotus" pitchFamily="2" charset="-78"/>
            </a:endParaRPr>
          </a:p>
          <a:p>
            <a:pPr marL="457200" indent="-457200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</a:pPr>
            <a:endParaRPr lang="ar-SA" sz="2800" b="1" dirty="0">
              <a:solidFill>
                <a:srgbClr val="CC0000"/>
              </a:solidFill>
              <a:latin typeface="Tahoma" pitchFamily="34" charset="0"/>
              <a:cs typeface="B Lotus" pitchFamily="2" charset="-78"/>
            </a:endParaRPr>
          </a:p>
          <a:p>
            <a:pPr marL="457200" indent="-457200">
              <a:lnSpc>
                <a:spcPct val="210000"/>
              </a:lnSpc>
              <a:buClr>
                <a:srgbClr val="FF0000"/>
              </a:buClr>
            </a:pPr>
            <a:r>
              <a:rPr lang="en-US" altLang="en-US" sz="2400" b="1" dirty="0">
                <a:solidFill>
                  <a:srgbClr val="006600"/>
                </a:solidFill>
                <a:latin typeface="Tahoma" pitchFamily="34" charset="0"/>
                <a:cs typeface="B Lotus" pitchFamily="2" charset="-78"/>
              </a:rPr>
              <a:t>            </a:t>
            </a:r>
          </a:p>
        </p:txBody>
      </p:sp>
      <p:sp>
        <p:nvSpPr>
          <p:cNvPr id="51203" name="WordArt 3" descr="pwrgif05"/>
          <p:cNvSpPr>
            <a:spLocks noChangeArrowheads="1" noChangeShapeType="1" noTextEdit="1"/>
          </p:cNvSpPr>
          <p:nvPr/>
        </p:nvSpPr>
        <p:spPr bwMode="auto">
          <a:xfrm>
            <a:off x="1524000" y="476250"/>
            <a:ext cx="5257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endParaRPr lang="en-US" sz="500" b="1" kern="10">
              <a:ln w="12700">
                <a:noFill/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999999"/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57525" y="5216525"/>
            <a:ext cx="3505200" cy="823913"/>
            <a:chOff x="1623" y="2758"/>
            <a:chExt cx="2208" cy="519"/>
          </a:xfrm>
        </p:grpSpPr>
        <p:sp>
          <p:nvSpPr>
            <p:cNvPr id="51209" name="Text Box 5"/>
            <p:cNvSpPr txBox="1">
              <a:spLocks noChangeArrowheads="1"/>
            </p:cNvSpPr>
            <p:nvPr/>
          </p:nvSpPr>
          <p:spPr bwMode="auto">
            <a:xfrm>
              <a:off x="1623" y="2758"/>
              <a:ext cx="220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4800" b="1" dirty="0" smtClean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R             </a:t>
              </a:r>
              <a:r>
                <a:rPr lang="en-US" sz="4800" b="1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51210" name="AutoShape 6"/>
            <p:cNvSpPr>
              <a:spLocks noChangeArrowheads="1"/>
            </p:cNvSpPr>
            <p:nvPr/>
          </p:nvSpPr>
          <p:spPr bwMode="auto">
            <a:xfrm>
              <a:off x="2433" y="2864"/>
              <a:ext cx="960" cy="336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ar-SA"/>
            </a:p>
          </p:txBody>
        </p:sp>
      </p:grp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905000" y="6244322"/>
            <a:ext cx="583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Majiid Shaded Mazar" pitchFamily="2" charset="-78"/>
              </a:rPr>
              <a:t>گروه پژوهش اخلاق حرفه ای دانشگاه تهران</a:t>
            </a:r>
            <a:endParaRPr lang="en-US" sz="24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0" y="762000"/>
            <a:ext cx="583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72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انقلاب کپرنیکی در اخلاق</a:t>
            </a:r>
            <a:endParaRPr lang="en-US" sz="6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76400" y="4711262"/>
            <a:ext cx="583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B Lotus" pitchFamily="2" charset="-78"/>
              </a:rPr>
              <a:t>شما حق دارید و سازمان تکلیف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5120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E91181-8D50-49E4-973A-413BFF06B647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1887154" y="6214132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گروه </a:t>
            </a:r>
            <a:r>
              <a:rPr lang="fa-IR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پژوهش</a:t>
            </a:r>
            <a:r>
              <a:rPr lang="fa-IR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Majiid Shaded Mazar"/>
                <a:cs typeface="Majiid Shaded Mazar"/>
              </a:rPr>
              <a:t> اخلاق حرفه ای دانشگاه تهران</a:t>
            </a:r>
            <a:endParaRPr lang="en-US" sz="28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Majiid Shaded Mazar"/>
              <a:cs typeface="Majiid Shaded Mazar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 rtl="1">
              <a:defRPr/>
            </a:pPr>
            <a:r>
              <a:rPr lang="fa-IR" sz="48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آیا به توان اخلاق حرفه ای در سازمان باور داریم؟</a:t>
            </a:r>
            <a:endParaRPr lang="en-US" sz="48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762000" y="1752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 dirty="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1. افزایش بهره وری</a:t>
            </a:r>
            <a:endParaRPr lang="en-US" sz="3200" dirty="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762000" y="22860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2. برتری رقابتی</a:t>
            </a:r>
            <a:endParaRPr lang="en-US" sz="320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762000" y="33528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4. مدیریت تعارض</a:t>
            </a:r>
            <a:endParaRPr lang="en-US" sz="320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798513" y="2819400"/>
            <a:ext cx="8991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3. تبدیل تهدید به فرصت </a:t>
            </a:r>
            <a:endParaRPr lang="en-US" sz="320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762000" y="38862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 dirty="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5. هم افزایی سازمانی</a:t>
            </a:r>
            <a:endParaRPr lang="en-US" sz="3200" dirty="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762000" y="4419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6. اعتماد آفرینی</a:t>
            </a:r>
            <a:endParaRPr lang="en-US" sz="320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798512" y="48843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 dirty="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7. بهبود مناسبات در ارتباطات انسانی</a:t>
            </a:r>
            <a:endParaRPr lang="en-US" sz="3200" dirty="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762000" y="54102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r" rtl="1"/>
            <a:r>
              <a:rPr lang="fa-IR" sz="3200" dirty="0">
                <a:ln>
                  <a:solidFill>
                    <a:srgbClr val="00B050"/>
                  </a:solidFill>
                </a:ln>
                <a:latin typeface="Tahoma" pitchFamily="34" charset="0"/>
                <a:cs typeface="B Zar" pitchFamily="2" charset="-78"/>
              </a:rPr>
              <a:t>8. تعالی و سرآمدی سازمان</a:t>
            </a:r>
            <a:endParaRPr lang="en-US" sz="3200" dirty="0">
              <a:ln>
                <a:solidFill>
                  <a:srgbClr val="00B050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Autofit/>
          </a:bodyPr>
          <a:lstStyle/>
          <a:p>
            <a:r>
              <a:rPr lang="fa-IR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تعریف سازمان اخلاقی</a:t>
            </a:r>
            <a:endParaRPr lang="ar-SA" sz="8800" b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237EC3-6E99-44D1-A08B-CEE39BF25C21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2098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سازمانی که </a:t>
            </a:r>
            <a:r>
              <a:rPr lang="fa-IR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حقوق همه </a:t>
            </a:r>
            <a:r>
              <a:rPr lang="fa-IR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عناصرمحیط </a:t>
            </a:r>
            <a:r>
              <a:rPr lang="fa-IR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درونی و بیرونی خود را می‌شناسد</a:t>
            </a:r>
            <a:r>
              <a:rPr lang="fa-IR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fa-IR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و</a:t>
            </a:r>
          </a:p>
          <a:p>
            <a:pPr algn="ctr">
              <a:lnSpc>
                <a:spcPct val="200000"/>
              </a:lnSpc>
            </a:pPr>
            <a:r>
              <a:rPr lang="en-US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.</a:t>
            </a:r>
            <a:r>
              <a:rPr lang="fa-IR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به </a:t>
            </a:r>
            <a:r>
              <a:rPr lang="fa-IR" sz="3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نحو نظام‌مند و پیش‌بینی پذیری بر آنها پای‌بند است</a:t>
            </a:r>
            <a:endParaRPr lang="ar-SA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FEB03E-EE17-4C74-AD98-2C69D4D12D34}" type="slidenum">
              <a:rPr lang="ar-SA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6934200" cy="685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324600" y="753555"/>
            <a:ext cx="2513011" cy="4580445"/>
          </a:xfrm>
          <a:prstGeom prst="rect">
            <a:avLst/>
          </a:prstGeom>
        </p:spPr>
        <p:txBody>
          <a:bodyPr/>
          <a:lstStyle/>
          <a:p>
            <a:pPr algn="ctr" rtl="0" eaLnBrk="0" hangingPunct="0">
              <a:defRPr/>
            </a:pPr>
            <a:r>
              <a:rPr lang="fa-IR" sz="5400" b="1" kern="0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مسئولیت</a:t>
            </a:r>
          </a:p>
          <a:p>
            <a:pPr algn="ctr" rtl="0" eaLnBrk="0" hangingPunct="0">
              <a:defRPr/>
            </a:pPr>
            <a:endParaRPr lang="fa-IR" sz="3200" b="1" kern="0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0" eaLnBrk="0" hangingPunct="0">
              <a:defRPr/>
            </a:pPr>
            <a:r>
              <a:rPr lang="fa-IR" sz="5400" b="1" kern="0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 پذیری </a:t>
            </a:r>
          </a:p>
          <a:p>
            <a:pPr algn="ctr" rtl="0" eaLnBrk="0" hangingPunct="0">
              <a:defRPr/>
            </a:pPr>
            <a:endParaRPr lang="fa-IR" sz="3200" b="1" kern="0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0" eaLnBrk="0" hangingPunct="0">
              <a:defRPr/>
            </a:pPr>
            <a:r>
              <a:rPr lang="fa-IR" sz="5400" b="1" kern="0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اخلاقی </a:t>
            </a:r>
          </a:p>
          <a:p>
            <a:pPr algn="ctr" rtl="0" eaLnBrk="0" hangingPunct="0">
              <a:defRPr/>
            </a:pPr>
            <a:endParaRPr lang="fa-IR" sz="3200" b="1" kern="0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  <a:p>
            <a:pPr algn="ctr" rtl="0" eaLnBrk="0" hangingPunct="0">
              <a:defRPr/>
            </a:pPr>
            <a:r>
              <a:rPr lang="fa-IR" sz="5400" b="1" kern="0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دانشگاه</a:t>
            </a:r>
            <a:endParaRPr lang="ar-SA" sz="5400" b="1" kern="0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169" y="2709069"/>
            <a:ext cx="6858000" cy="14398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</p:cNvCxnSpPr>
          <p:nvPr/>
        </p:nvCxnSpPr>
        <p:spPr>
          <a:xfrm rot="10800000" flipH="1" flipV="1">
            <a:off x="0" y="3429000"/>
            <a:ext cx="6875463" cy="5762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684213" y="1700213"/>
            <a:ext cx="5759450" cy="37449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1"/>
            <a:endCxn id="6" idx="5"/>
          </p:cNvCxnSpPr>
          <p:nvPr/>
        </p:nvCxnSpPr>
        <p:spPr>
          <a:xfrm rot="16200000" flipH="1">
            <a:off x="1042987" y="977901"/>
            <a:ext cx="4848225" cy="4902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116013" y="1125538"/>
            <a:ext cx="4800600" cy="4648200"/>
          </a:xfrm>
          <a:prstGeom prst="ellipse">
            <a:avLst/>
          </a:prstGeom>
          <a:ln w="381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1295400" y="2590800"/>
            <a:ext cx="4343400" cy="1752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638300" y="2019300"/>
            <a:ext cx="3733800" cy="2895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066800" y="3200400"/>
            <a:ext cx="4800600" cy="685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438400" y="2362200"/>
            <a:ext cx="20574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1" name="Title 2"/>
          <p:cNvSpPr txBox="1">
            <a:spLocks/>
          </p:cNvSpPr>
          <p:nvPr/>
        </p:nvSpPr>
        <p:spPr bwMode="auto">
          <a:xfrm rot="4151515">
            <a:off x="1306513" y="3500438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دانشکده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 bwMode="auto">
          <a:xfrm rot="4013813">
            <a:off x="-201612" y="3822700"/>
            <a:ext cx="1981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دولت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4" name="Title 2"/>
          <p:cNvSpPr txBox="1">
            <a:spLocks/>
          </p:cNvSpPr>
          <p:nvPr/>
        </p:nvSpPr>
        <p:spPr bwMode="auto">
          <a:xfrm rot="1575363">
            <a:off x="955675" y="5295900"/>
            <a:ext cx="18732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رقبا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5" name="Title 2"/>
          <p:cNvSpPr txBox="1">
            <a:spLocks/>
          </p:cNvSpPr>
          <p:nvPr/>
        </p:nvSpPr>
        <p:spPr bwMode="auto">
          <a:xfrm rot="20142328">
            <a:off x="3960813" y="5211763"/>
            <a:ext cx="19478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000" kern="0" dirty="0">
                <a:solidFill>
                  <a:srgbClr val="0033CC"/>
                </a:solidFill>
                <a:latin typeface="+mn-lt"/>
                <a:cs typeface="+mn-cs"/>
              </a:rPr>
              <a:t>موسسه مالی</a:t>
            </a:r>
            <a:endParaRPr lang="ar-SA" sz="30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6" name="Title 2"/>
          <p:cNvSpPr txBox="1">
            <a:spLocks/>
          </p:cNvSpPr>
          <p:nvPr/>
        </p:nvSpPr>
        <p:spPr bwMode="auto">
          <a:xfrm rot="4027145">
            <a:off x="5607844" y="2445544"/>
            <a:ext cx="15890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رسانه ها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7" name="Title 2"/>
          <p:cNvSpPr txBox="1">
            <a:spLocks/>
          </p:cNvSpPr>
          <p:nvPr/>
        </p:nvSpPr>
        <p:spPr bwMode="auto">
          <a:xfrm rot="17865890">
            <a:off x="5075237" y="3879851"/>
            <a:ext cx="1971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بیماران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8" name="Title 2"/>
          <p:cNvSpPr txBox="1">
            <a:spLocks/>
          </p:cNvSpPr>
          <p:nvPr/>
        </p:nvSpPr>
        <p:spPr bwMode="auto">
          <a:xfrm rot="1401344">
            <a:off x="4724400" y="701675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000" kern="0" dirty="0">
                <a:solidFill>
                  <a:srgbClr val="0033CC"/>
                </a:solidFill>
                <a:latin typeface="+mn-lt"/>
                <a:cs typeface="+mn-cs"/>
              </a:rPr>
              <a:t>منابع ملی</a:t>
            </a:r>
            <a:endParaRPr lang="ar-SA" sz="30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59" name="Title 2"/>
          <p:cNvSpPr txBox="1">
            <a:spLocks/>
          </p:cNvSpPr>
          <p:nvPr/>
        </p:nvSpPr>
        <p:spPr bwMode="auto">
          <a:xfrm rot="4122395">
            <a:off x="739775" y="3513138"/>
            <a:ext cx="1882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2800" kern="0" dirty="0">
                <a:solidFill>
                  <a:srgbClr val="0033CC"/>
                </a:solidFill>
                <a:latin typeface="+mn-lt"/>
                <a:cs typeface="+mn-cs"/>
              </a:rPr>
              <a:t>گروه آموزشی</a:t>
            </a:r>
            <a:endParaRPr lang="ar-SA" sz="28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60" name="Title 2"/>
          <p:cNvSpPr txBox="1">
            <a:spLocks/>
          </p:cNvSpPr>
          <p:nvPr/>
        </p:nvSpPr>
        <p:spPr bwMode="auto">
          <a:xfrm rot="19141520">
            <a:off x="3990975" y="3871913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200" kern="0" dirty="0">
                <a:solidFill>
                  <a:srgbClr val="0033CC"/>
                </a:solidFill>
                <a:latin typeface="+mn-lt"/>
                <a:cs typeface="+mn-cs"/>
              </a:rPr>
              <a:t>کارمندان</a:t>
            </a:r>
            <a:endParaRPr lang="ar-SA" sz="32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61" name="Title 2"/>
          <p:cNvSpPr txBox="1">
            <a:spLocks/>
          </p:cNvSpPr>
          <p:nvPr/>
        </p:nvSpPr>
        <p:spPr bwMode="auto">
          <a:xfrm rot="474018">
            <a:off x="3041650" y="114935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استاد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62" name="Title 2"/>
          <p:cNvSpPr txBox="1">
            <a:spLocks/>
          </p:cNvSpPr>
          <p:nvPr/>
        </p:nvSpPr>
        <p:spPr bwMode="auto">
          <a:xfrm>
            <a:off x="2590800" y="4419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دانشجو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63" name="Title 2"/>
          <p:cNvSpPr txBox="1">
            <a:spLocks/>
          </p:cNvSpPr>
          <p:nvPr/>
        </p:nvSpPr>
        <p:spPr bwMode="auto">
          <a:xfrm rot="4281172">
            <a:off x="4321969" y="2212182"/>
            <a:ext cx="1417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مدیران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64" name="Title 2"/>
          <p:cNvSpPr txBox="1">
            <a:spLocks/>
          </p:cNvSpPr>
          <p:nvPr/>
        </p:nvSpPr>
        <p:spPr bwMode="auto">
          <a:xfrm>
            <a:off x="2743200" y="2492375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0033CC"/>
                </a:solidFill>
                <a:latin typeface="+mn-lt"/>
                <a:cs typeface="+mn-cs"/>
              </a:rPr>
              <a:t> </a:t>
            </a: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 دانشگاه علوم پزشکی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71" name="Title 2"/>
          <p:cNvSpPr txBox="1">
            <a:spLocks/>
          </p:cNvSpPr>
          <p:nvPr/>
        </p:nvSpPr>
        <p:spPr bwMode="auto">
          <a:xfrm rot="17797159">
            <a:off x="-219075" y="1846263"/>
            <a:ext cx="19764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شهروندان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72" name="Title 2"/>
          <p:cNvSpPr txBox="1">
            <a:spLocks/>
          </p:cNvSpPr>
          <p:nvPr/>
        </p:nvSpPr>
        <p:spPr bwMode="auto">
          <a:xfrm rot="20145751">
            <a:off x="1241425" y="360363"/>
            <a:ext cx="19764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200" kern="0" dirty="0">
                <a:solidFill>
                  <a:srgbClr val="0033CC"/>
                </a:solidFill>
                <a:latin typeface="+mn-lt"/>
                <a:cs typeface="+mn-cs"/>
              </a:rPr>
              <a:t>تامین کننده</a:t>
            </a:r>
            <a:endParaRPr lang="ar-SA" sz="32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32" name="Title 2"/>
          <p:cNvSpPr txBox="1">
            <a:spLocks/>
          </p:cNvSpPr>
          <p:nvPr/>
        </p:nvSpPr>
        <p:spPr bwMode="auto">
          <a:xfrm rot="7970094">
            <a:off x="1119187" y="1804988"/>
            <a:ext cx="1882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2800" kern="0" dirty="0">
                <a:solidFill>
                  <a:srgbClr val="0033CC"/>
                </a:solidFill>
                <a:latin typeface="+mn-lt"/>
                <a:cs typeface="+mn-cs"/>
              </a:rPr>
              <a:t>بیمارستان و گروه درمان</a:t>
            </a:r>
            <a:endParaRPr lang="ar-SA" sz="28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 bwMode="auto">
          <a:xfrm rot="21377547">
            <a:off x="2459038" y="5538788"/>
            <a:ext cx="1971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3600" kern="0" dirty="0">
                <a:solidFill>
                  <a:srgbClr val="0033CC"/>
                </a:solidFill>
                <a:latin typeface="+mn-lt"/>
                <a:cs typeface="+mn-cs"/>
              </a:rPr>
              <a:t>بیمه</a:t>
            </a:r>
            <a:endParaRPr lang="ar-SA" sz="36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36" name="Title 2"/>
          <p:cNvSpPr txBox="1">
            <a:spLocks/>
          </p:cNvSpPr>
          <p:nvPr/>
        </p:nvSpPr>
        <p:spPr bwMode="auto">
          <a:xfrm rot="338563">
            <a:off x="2913063" y="-60325"/>
            <a:ext cx="2309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fa-IR" sz="2800" kern="0" dirty="0">
                <a:solidFill>
                  <a:srgbClr val="0033CC"/>
                </a:solidFill>
                <a:latin typeface="+mn-lt"/>
                <a:cs typeface="+mn-cs"/>
              </a:rPr>
              <a:t>مراکز درمان بخش خصوصی</a:t>
            </a:r>
            <a:endParaRPr lang="ar-SA" sz="28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159000" y="5984876"/>
            <a:ext cx="936625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499769" y="692944"/>
            <a:ext cx="936625" cy="503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اخلاق سازمانی</a:t>
            </a:r>
            <a:endParaRPr lang="en-US" sz="88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810000"/>
          </a:xfrm>
        </p:spPr>
        <p:txBody>
          <a:bodyPr>
            <a:noAutofit/>
          </a:bodyPr>
          <a:lstStyle/>
          <a:p>
            <a:pPr algn="just" rtl="1"/>
            <a:r>
              <a:rPr lang="fa-IR" sz="2000" dirty="0" smtClean="0">
                <a:cs typeface="B Zar" pitchFamily="2" charset="-78"/>
              </a:rPr>
              <a:t>اخلاق سازمانی علم نوپایی است که چنانچه براساس مبانی گهربار اسلام و مصالح نظام گرانبهای اسلامی ایران تدوین و مناسب سازی شود تأثیر شگرفی بر شخصیت ملی و بین‌المللی سازمان خواهد گذاشت.</a:t>
            </a:r>
            <a:endParaRPr lang="en-US" sz="2000" dirty="0" smtClean="0">
              <a:cs typeface="B Zar" pitchFamily="2" charset="-78"/>
            </a:endParaRPr>
          </a:p>
          <a:p>
            <a:pPr algn="just" rtl="1"/>
            <a:r>
              <a:rPr lang="fa-IR" sz="2000" dirty="0" smtClean="0">
                <a:cs typeface="B Zar" pitchFamily="2" charset="-78"/>
              </a:rPr>
              <a:t>سازمان‌ها مانند اشخاص از شخصیت برخوردارند و این شخصیت بیانگر فرهنگ و اخلاق آن سازمان است. امروزه مدیران استراتژیست بیش از هر چیزی در پی تدوین استراتژی‌های اخلاقی و فرهنگی هستند و معتقدند که فرهنگ و اخلاق سازمان ایجادکننده مزیت‌های راهبردی و رقابتی می‌شود و زمینه‌های ارتقاء سازمان به سازمان یادگیرنده را ایجاد می‌کند.</a:t>
            </a:r>
            <a:endParaRPr lang="en-US" sz="2000" dirty="0" smtClean="0">
              <a:cs typeface="B Zar" pitchFamily="2" charset="-78"/>
            </a:endParaRPr>
          </a:p>
          <a:p>
            <a:pPr algn="just" rtl="1"/>
            <a:r>
              <a:rPr lang="fa-IR" sz="2000" dirty="0" smtClean="0">
                <a:cs typeface="B Zar" pitchFamily="2" charset="-78"/>
              </a:rPr>
              <a:t>فرهنگ و اخلاق سازمانی برای آنکه نهادینه شود و به شکل راسخ، اصیل و پایدار در سازمان ایجاد شود مستلزم آن است که 3عنصر اساسی یعنی دانش، انگیزه و توانایی لازم در آن سازمان ایجاد شود که از طریق این طرح مسیر خواهد شد.</a:t>
            </a:r>
            <a:endParaRPr lang="en-US" sz="2000" dirty="0" smtClean="0">
              <a:cs typeface="B Zar" pitchFamily="2" charset="-78"/>
            </a:endParaRPr>
          </a:p>
          <a:p>
            <a:pPr algn="just" rtl="1"/>
            <a:r>
              <a:rPr lang="fa-IR" sz="2000" dirty="0" smtClean="0">
                <a:cs typeface="B Zar" pitchFamily="2" charset="-78"/>
              </a:rPr>
              <a:t>دستیابی به 3عنصر یادشده در گرو تدوین سند اخلاقی است که موجب ارتباط آسان و درست محیط درون و بیرون سازمان با قوه قضائیه خواهد شد.</a:t>
            </a:r>
            <a:endParaRPr lang="en-US" sz="2000" dirty="0"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965245" cy="1507285"/>
          </a:xfrm>
        </p:spPr>
        <p:txBody>
          <a:bodyPr>
            <a:noAutofit/>
          </a:bodyPr>
          <a:lstStyle/>
          <a:p>
            <a:r>
              <a:rPr lang="fa-IR" sz="9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اهمیت اخلاق حرفه ای</a:t>
            </a:r>
            <a:endParaRPr lang="en-US" sz="9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39405" cy="3603812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اخلاق حرفه ای مبتنی بر آموزه های اسلامی است.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زادگاه اخلاق حرفه ای اسلام است واگرچه در غرب مدون شده اما در ایران بومی واسلامی شده است.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اخلاق حرفه ای برداشته ای مدیریتی است و افزایش اثربخشی و کارائی را به دنبال دارد.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گستره اخلاق حرفه ای به بیش از 30 رشته دکترای تخصصی میدهد.</a:t>
            </a:r>
          </a:p>
          <a:p>
            <a:pPr algn="r" rtl="1"/>
            <a:endParaRPr lang="fa-IR" dirty="0" smtClean="0">
              <a:cs typeface="B Zar" pitchFamily="2" charset="-78"/>
            </a:endParaRP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9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ارکان سازمان</a:t>
            </a:r>
            <a:endParaRPr lang="en-US" sz="9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543800" cy="3603812"/>
          </a:xfrm>
        </p:spPr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برای آنکه به سازمانی اخلاقی برسیم ابتدا باید سازمان را بشناسیم و ارکان چهارگانه آن را بدانیم.</a:t>
            </a:r>
          </a:p>
          <a:p>
            <a:pPr marL="0" indent="0" algn="r" rtl="1">
              <a:buNone/>
            </a:pPr>
            <a:endParaRPr lang="fa-IR" dirty="0" smtClean="0">
              <a:cs typeface="B Zar" pitchFamily="2" charset="-78"/>
            </a:endParaRPr>
          </a:p>
          <a:p>
            <a:pPr algn="r" rtl="1"/>
            <a:r>
              <a:rPr lang="fa-I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هر سازمان حداقل چهار رکن دارد: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itchFamily="2" charset="-78"/>
              </a:rPr>
              <a:t>اهداف و استراتژی ها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itchFamily="2" charset="-78"/>
              </a:rPr>
              <a:t>ساختار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itchFamily="2" charset="-78"/>
              </a:rPr>
              <a:t>نیروی انسانی 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itchFamily="2" charset="-78"/>
              </a:rPr>
              <a:t>فرایندها</a:t>
            </a:r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965245" cy="1202485"/>
          </a:xfrm>
        </p:spPr>
        <p:txBody>
          <a:bodyPr>
            <a:no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6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66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تفکر مکانيستي وتفکر سيستمي</a:t>
            </a:r>
            <a:b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endParaRPr lang="fa-IR" sz="6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3603812"/>
          </a:xfrm>
        </p:spPr>
        <p:txBody>
          <a:bodyPr>
            <a:noAutofit/>
          </a:bodyPr>
          <a:lstStyle/>
          <a:p>
            <a:pPr lvl="0" algn="r" rtl="1"/>
            <a:r>
              <a:rPr lang="fa-IR" sz="2400" dirty="0" smtClean="0">
                <a:cs typeface="B Zar" pitchFamily="2" charset="-78"/>
              </a:rPr>
              <a:t>1.پديده </a:t>
            </a:r>
            <a:r>
              <a:rPr lang="fa-IR" sz="2400" dirty="0">
                <a:cs typeface="B Zar" pitchFamily="2" charset="-78"/>
              </a:rPr>
              <a:t>مورد نظر را به اجزاء ان تجزيه کن</a:t>
            </a:r>
            <a:endParaRPr lang="fa-IR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2.رفتار </a:t>
            </a:r>
            <a:r>
              <a:rPr lang="fa-IR" sz="2400" dirty="0">
                <a:cs typeface="B Zar" pitchFamily="2" charset="-78"/>
              </a:rPr>
              <a:t>و ويژگي هاي هر جزء را بطور جداگانه شناسايي کن</a:t>
            </a:r>
            <a:endParaRPr lang="fa-IR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3.تعاريفي </a:t>
            </a:r>
            <a:r>
              <a:rPr lang="fa-IR" sz="2400" dirty="0">
                <a:cs typeface="B Zar" pitchFamily="2" charset="-78"/>
              </a:rPr>
              <a:t>را که از شناخت اجزاء بدست آورده اي ، با يکديگر ترکيب کن تا تعرف کل را بدست </a:t>
            </a:r>
            <a:r>
              <a:rPr lang="fa-IR" sz="2400" dirty="0" smtClean="0">
                <a:cs typeface="B Zar" pitchFamily="2" charset="-78"/>
              </a:rPr>
              <a:t>آوري</a:t>
            </a: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1.سيستم </a:t>
            </a:r>
            <a:r>
              <a:rPr lang="fa-IR" sz="2400" dirty="0">
                <a:cs typeface="B Zar" pitchFamily="2" charset="-78"/>
              </a:rPr>
              <a:t>بزرگتري را که پديده مورد نظر تو جزئي از آن است ، شناسايي کن</a:t>
            </a:r>
            <a:endParaRPr lang="fa-IR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2.رفتار </a:t>
            </a:r>
            <a:r>
              <a:rPr lang="fa-IR" sz="2400" dirty="0">
                <a:cs typeface="B Zar" pitchFamily="2" charset="-78"/>
              </a:rPr>
              <a:t>کل مجموعه را بشناس</a:t>
            </a:r>
            <a:endParaRPr lang="fa-IR" sz="2400" dirty="0" smtClean="0">
              <a:cs typeface="B Zar" pitchFamily="2" charset="-78"/>
            </a:endParaRPr>
          </a:p>
          <a:p>
            <a:pPr lvl="0" algn="r" rtl="1"/>
            <a:r>
              <a:rPr lang="fa-IR" sz="2400" dirty="0" smtClean="0">
                <a:cs typeface="B Zar" pitchFamily="2" charset="-78"/>
              </a:rPr>
              <a:t>3.رفتار </a:t>
            </a:r>
            <a:r>
              <a:rPr lang="fa-IR" sz="2400" dirty="0">
                <a:cs typeface="B Zar" pitchFamily="2" charset="-78"/>
              </a:rPr>
              <a:t>پديده مورد نظر را در مفهوم نقش يا کارکرد آن در قالب سيستم بزرگتر تعريف کن</a:t>
            </a:r>
            <a:endParaRPr lang="fa-IR" sz="2400" dirty="0" smtClean="0">
              <a:cs typeface="B Zar" pitchFamily="2" charset="-78"/>
            </a:endParaRPr>
          </a:p>
          <a:p>
            <a:pPr algn="r" rtl="1">
              <a:buNone/>
            </a:pPr>
            <a:endParaRPr lang="fa-IR" sz="2400" dirty="0"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799" cy="1600200"/>
          </a:xfrm>
        </p:spPr>
        <p:txBody>
          <a:bodyPr>
            <a:no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/>
            </a:r>
            <a:b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در تفکر مکانيستي و در تفکر سيستمي</a:t>
            </a:r>
            <a:br>
              <a:rPr lang="fa-IR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endParaRPr lang="fa-IR" sz="6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43800" cy="3603812"/>
          </a:xfrm>
        </p:spPr>
        <p:txBody>
          <a:bodyPr>
            <a:noAutofit/>
          </a:bodyPr>
          <a:lstStyle/>
          <a:p>
            <a:pPr lvl="0" algn="r"/>
            <a:r>
              <a:rPr lang="fa-IR" sz="1600" b="1" dirty="0" smtClean="0">
                <a:cs typeface="B Zar" pitchFamily="2" charset="-78"/>
              </a:rPr>
              <a:t>1</a:t>
            </a:r>
            <a:r>
              <a:rPr lang="fa-IR" sz="1600" b="1" dirty="0">
                <a:cs typeface="B Zar" pitchFamily="2" charset="-78"/>
              </a:rPr>
              <a:t>.     </a:t>
            </a:r>
            <a:r>
              <a:rPr lang="fa-IR" sz="1600" b="1" dirty="0" smtClean="0">
                <a:cs typeface="B Zar" pitchFamily="2" charset="-78"/>
              </a:rPr>
              <a:t> سيستم </a:t>
            </a:r>
            <a:r>
              <a:rPr lang="fa-IR" sz="1600" b="1" dirty="0">
                <a:cs typeface="B Zar" pitchFamily="2" charset="-78"/>
              </a:rPr>
              <a:t>را از پيرامونش جدا مي سازيم و تنها به شناسايي و تعريف عوامل و اجزاء آن مي </a:t>
            </a:r>
            <a:r>
              <a:rPr lang="fa-IR" sz="1600" b="1" dirty="0" smtClean="0">
                <a:cs typeface="B Zar" pitchFamily="2" charset="-78"/>
              </a:rPr>
              <a:t>پردازيم.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1.       سيستم را درون محيطش بررسي مي </a:t>
            </a:r>
            <a:r>
              <a:rPr lang="fa-IR" sz="1600" b="1" dirty="0" smtClean="0">
                <a:cs typeface="B Zar" pitchFamily="2" charset="-78"/>
              </a:rPr>
              <a:t>کنيم.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2.       اهميت روابط متقابل اجزاء را بررسي مي </a:t>
            </a:r>
            <a:r>
              <a:rPr lang="fa-IR" sz="1600" b="1" dirty="0" smtClean="0">
                <a:cs typeface="B Zar" pitchFamily="2" charset="-78"/>
              </a:rPr>
              <a:t>کنيم.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2.       آثار ناشي از روابط متقابل اجزاء را مي </a:t>
            </a:r>
            <a:r>
              <a:rPr lang="fa-IR" sz="1600" b="1" dirty="0" smtClean="0">
                <a:cs typeface="B Zar" pitchFamily="2" charset="-78"/>
              </a:rPr>
              <a:t>بينيم.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3.       هدف ما روشن ساختن جزئيات </a:t>
            </a:r>
            <a:r>
              <a:rPr lang="fa-IR" sz="1600" b="1" dirty="0" smtClean="0">
                <a:cs typeface="B Zar" pitchFamily="2" charset="-78"/>
              </a:rPr>
              <a:t>است.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3.       هدف اصلي ما درک کل سيستم </a:t>
            </a:r>
            <a:r>
              <a:rPr lang="fa-IR" sz="1600" b="1" dirty="0" smtClean="0">
                <a:cs typeface="B Zar" pitchFamily="2" charset="-78"/>
              </a:rPr>
              <a:t>است.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4.       هر بار تنها يک متغير را تغيير مي </a:t>
            </a:r>
            <a:r>
              <a:rPr lang="fa-IR" sz="1600" b="1" dirty="0" smtClean="0">
                <a:cs typeface="B Zar" pitchFamily="2" charset="-78"/>
              </a:rPr>
              <a:t>دهيم.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4.       هر بار چند متغير مختلف را با هم تغيير مي </a:t>
            </a:r>
            <a:r>
              <a:rPr lang="fa-IR" sz="1600" b="1" dirty="0" smtClean="0">
                <a:cs typeface="B Zar" pitchFamily="2" charset="-78"/>
              </a:rPr>
              <a:t>دهيم.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5.       سيستم را مجزا و مستقل از زمان مي </a:t>
            </a:r>
            <a:r>
              <a:rPr lang="fa-IR" sz="1600" b="1" dirty="0" smtClean="0">
                <a:cs typeface="B Zar" pitchFamily="2" charset="-78"/>
              </a:rPr>
              <a:t>بينيم.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5.       سيستم را در زمان واقعي بررسي مي </a:t>
            </a:r>
            <a:r>
              <a:rPr lang="fa-IR" sz="1600" b="1" dirty="0" smtClean="0">
                <a:cs typeface="B Zar" pitchFamily="2" charset="-78"/>
              </a:rPr>
              <a:t>نماييم.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6.       نتيجه کار بررسي ما برنامه ريزي جزء به جزء فعاليت </a:t>
            </a:r>
            <a:r>
              <a:rPr lang="fa-IR" sz="1600" b="1" dirty="0" smtClean="0">
                <a:cs typeface="B Zar" pitchFamily="2" charset="-78"/>
              </a:rPr>
              <a:t>هاست.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6.       نتيجه کار ما برنامه ريزي مجموعه با در نظر گرفتن کل </a:t>
            </a:r>
            <a:r>
              <a:rPr lang="fa-IR" sz="1600" b="1" dirty="0" smtClean="0">
                <a:cs typeface="B Zar" pitchFamily="2" charset="-78"/>
              </a:rPr>
              <a:t>هدفهاست.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7.       جزئيات را مي شناسيم ، هدفها کاملا روشن </a:t>
            </a:r>
            <a:r>
              <a:rPr lang="fa-IR" sz="1600" b="1" dirty="0" smtClean="0">
                <a:cs typeface="B Zar" pitchFamily="2" charset="-78"/>
              </a:rPr>
              <a:t>نيستند.</a:t>
            </a:r>
          </a:p>
          <a:p>
            <a:pPr lvl="0" algn="r"/>
            <a:r>
              <a:rPr lang="fa-IR" sz="1600" b="1" dirty="0">
                <a:cs typeface="B Zar" pitchFamily="2" charset="-78"/>
              </a:rPr>
              <a:t>7.       هدفها کاملا روشنند و شناخت دقيق جزئيات مطرح </a:t>
            </a:r>
            <a:r>
              <a:rPr lang="fa-IR" sz="1600" b="1" dirty="0" smtClean="0">
                <a:cs typeface="B Zar" pitchFamily="2" charset="-78"/>
              </a:rPr>
              <a:t>نيست.</a:t>
            </a:r>
          </a:p>
          <a:p>
            <a:pPr algn="r"/>
            <a:endParaRPr lang="fa-IR" sz="1600" b="1" dirty="0" smtClean="0">
              <a:cs typeface="B Zar" pitchFamily="2" charset="-78"/>
            </a:endParaRPr>
          </a:p>
          <a:p>
            <a:pPr algn="r"/>
            <a:endParaRPr lang="fa-IR" sz="1600" b="1" dirty="0">
              <a:cs typeface="B Za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09600"/>
            <a:ext cx="6248400" cy="1358999"/>
          </a:xfrm>
          <a:prstGeom prst="rect">
            <a:avLst/>
          </a:prstGeom>
          <a:noFill/>
        </p:spPr>
        <p:txBody>
          <a:bodyPr>
            <a:prstTxWarp prst="textTriangle">
              <a:avLst>
                <a:gd name="adj" fmla="val 47691"/>
              </a:avLst>
            </a:prstTxWarp>
            <a:spAutoFit/>
          </a:bodyPr>
          <a:lstStyle/>
          <a:p>
            <a:pPr algn="ctr" rtl="0">
              <a:defRPr/>
            </a:pPr>
            <a:r>
              <a:rPr lang="fa-IR" sz="4000" b="1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ضمانت اجرایی اخلاق حرفه‌ای</a:t>
            </a:r>
            <a:endParaRPr lang="en-US" sz="4000" b="1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1945334"/>
            <a:ext cx="6553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b="1" dirty="0">
                <a:solidFill>
                  <a:srgbClr val="FF6600"/>
                </a:solidFill>
                <a:cs typeface="B Lotus" pitchFamily="2" charset="-78"/>
              </a:rPr>
              <a:t>    </a:t>
            </a:r>
            <a:r>
              <a:rPr lang="fa-IR" sz="3000" b="1" dirty="0" smtClean="0">
                <a:solidFill>
                  <a:srgbClr val="FF6600"/>
                </a:solidFill>
                <a:cs typeface="B Lotus" pitchFamily="2" charset="-78"/>
              </a:rPr>
              <a:t>       </a:t>
            </a:r>
            <a:r>
              <a:rPr lang="fa-IR" sz="3000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Lotus" pitchFamily="2" charset="-78"/>
              </a:rPr>
              <a:t>گام‌های </a:t>
            </a:r>
            <a:r>
              <a:rPr lang="fa-IR" sz="30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Lotus" pitchFamily="2" charset="-78"/>
              </a:rPr>
              <a:t>عملیاتی تحقق اخلاق در حرفه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>
                <a:ln>
                  <a:solidFill>
                    <a:srgbClr val="FFC000"/>
                  </a:solidFill>
                </a:ln>
                <a:solidFill>
                  <a:srgbClr val="9900CC"/>
                </a:solidFill>
                <a:cs typeface="B Lotus" pitchFamily="2" charset="-78"/>
              </a:rPr>
              <a:t>1- اصل تقدم تلقی بر رفتار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>
                <a:ln>
                  <a:solidFill>
                    <a:srgbClr val="FFC000"/>
                  </a:solidFill>
                </a:ln>
                <a:solidFill>
                  <a:srgbClr val="9900CC"/>
                </a:solidFill>
                <a:cs typeface="B Lotus" pitchFamily="2" charset="-78"/>
              </a:rPr>
              <a:t>2- اصل تقدم شناخت بر رفتار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>
                <a:ln>
                  <a:solidFill>
                    <a:srgbClr val="FFC000"/>
                  </a:solidFill>
                </a:ln>
                <a:solidFill>
                  <a:srgbClr val="9900CC"/>
                </a:solidFill>
                <a:cs typeface="B Lotus" pitchFamily="2" charset="-78"/>
              </a:rPr>
              <a:t>3- اصل خود انگیختگی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>
                <a:ln>
                  <a:solidFill>
                    <a:srgbClr val="FFC000"/>
                  </a:solidFill>
                </a:ln>
                <a:solidFill>
                  <a:srgbClr val="9900CC"/>
                </a:solidFill>
                <a:cs typeface="B Lotus" pitchFamily="2" charset="-78"/>
              </a:rPr>
              <a:t>4- اصل افزایش مهارت اخلاق‌ورزی</a:t>
            </a:r>
          </a:p>
          <a:p>
            <a:pPr algn="r" rtl="1">
              <a:lnSpc>
                <a:spcPct val="150000"/>
              </a:lnSpc>
            </a:pPr>
            <a:r>
              <a:rPr lang="fa-IR" sz="3000" b="1" dirty="0">
                <a:ln>
                  <a:solidFill>
                    <a:srgbClr val="FFC000"/>
                  </a:solidFill>
                </a:ln>
                <a:solidFill>
                  <a:srgbClr val="9900CC"/>
                </a:solidFill>
                <a:cs typeface="B Lotus" pitchFamily="2" charset="-78"/>
              </a:rPr>
              <a:t>5- اصل حمایت الزام بیرونی از الزام درونی</a:t>
            </a:r>
            <a:endParaRPr lang="en-US" sz="3000" b="1" dirty="0">
              <a:ln>
                <a:solidFill>
                  <a:srgbClr val="FFC000"/>
                </a:solidFill>
              </a:ln>
              <a:solidFill>
                <a:srgbClr val="9900CC"/>
              </a:solidFill>
              <a:cs typeface="B Lotus" pitchFamily="2" charset="-7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2BF12-EFB9-4F6D-85BA-11ED2DF2FF45}" type="slidenum">
              <a:rPr lang="ar-SA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2DE3F-C2DB-45FF-BDF8-2F496BA577B7}" type="slidenum">
              <a:rPr lang="ar-SA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959640"/>
            <a:ext cx="3119765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000" b="1" cap="all" dirty="0">
                <a:ln>
                  <a:solidFill>
                    <a:srgbClr val="0070C0"/>
                  </a:solidFill>
                </a:ln>
                <a:solidFill>
                  <a:srgbClr val="4F81B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تلقی </a:t>
            </a:r>
            <a:r>
              <a:rPr lang="fa-IR" sz="5000" b="1" cap="all" dirty="0" smtClean="0">
                <a:ln>
                  <a:solidFill>
                    <a:srgbClr val="0070C0"/>
                  </a:solidFill>
                </a:ln>
                <a:solidFill>
                  <a:srgbClr val="4F81B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ازبیمار ؟</a:t>
            </a:r>
            <a:endParaRPr lang="en-US" sz="5000" b="1" cap="all" dirty="0">
              <a:ln>
                <a:solidFill>
                  <a:srgbClr val="0070C0"/>
                </a:solidFill>
              </a:ln>
              <a:solidFill>
                <a:srgbClr val="4F81BD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orbe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71392" y="2695360"/>
            <a:ext cx="3429000" cy="4707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algn="ctr">
              <a:defRPr/>
            </a:pPr>
            <a:r>
              <a:rPr lang="fa-IR" sz="2400" dirty="0">
                <a:solidFill>
                  <a:srgbClr val="C00000"/>
                </a:solidFill>
                <a:latin typeface="Franklin Gothic Medium Cond" pitchFamily="34" charset="0"/>
              </a:rPr>
              <a:t>وضعیت مطلوب؟</a:t>
            </a:r>
            <a:endParaRPr lang="en-US" sz="24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47593" y="2748863"/>
            <a:ext cx="364334" cy="3643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63500" dist="254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Chevron 17"/>
          <p:cNvSpPr/>
          <p:nvPr/>
        </p:nvSpPr>
        <p:spPr>
          <a:xfrm>
            <a:off x="4841875" y="2823576"/>
            <a:ext cx="212725" cy="21431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1392" y="3604675"/>
            <a:ext cx="3429000" cy="4707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algn="ctr">
              <a:defRPr/>
            </a:pPr>
            <a:r>
              <a:rPr lang="fa-IR" sz="2400" dirty="0">
                <a:solidFill>
                  <a:srgbClr val="C00000"/>
                </a:solidFill>
                <a:latin typeface="Franklin Gothic Medium Cond" pitchFamily="34" charset="0"/>
              </a:rPr>
              <a:t>وضعیت موجود؟</a:t>
            </a:r>
            <a:endParaRPr lang="en-US" sz="24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66468" y="3665663"/>
            <a:ext cx="363537" cy="3635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Chevron 20"/>
          <p:cNvSpPr/>
          <p:nvPr/>
        </p:nvSpPr>
        <p:spPr>
          <a:xfrm>
            <a:off x="4841875" y="3733213"/>
            <a:ext cx="212725" cy="21431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823397" y="3753282"/>
            <a:ext cx="212725" cy="214312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027 -8.14815E-6 L 0.26615 -8.14815E-6 L -3.88889E-6 -8.14815E-6 " pathEditMode="relative" ptsTypes="A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4800" y="1838325"/>
            <a:ext cx="2057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B Lotus" pitchFamily="2" charset="-78"/>
              </a:rPr>
              <a:t>دشمن‌انگاری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  <a:cs typeface="B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8883" y="3823795"/>
            <a:ext cx="2057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8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B Lotus" pitchFamily="2" charset="-78"/>
              </a:rPr>
              <a:t>شریک‌انگاری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  <a:cs typeface="B Lotus" pitchFamily="2" charset="-78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3124199" y="4343400"/>
            <a:ext cx="914400" cy="762000"/>
          </a:xfrm>
          <a:prstGeom prst="bentConnector3">
            <a:avLst>
              <a:gd name="adj1" fmla="val 13637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>
            <a:off x="3124200" y="1495425"/>
            <a:ext cx="914400" cy="762000"/>
          </a:xfrm>
          <a:prstGeom prst="bentConnector3">
            <a:avLst>
              <a:gd name="adj1" fmla="val 12121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66800" y="1190132"/>
            <a:ext cx="1894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a-IR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بُرد و باخت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4843463"/>
            <a:ext cx="1899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a-IR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rPr>
              <a:t>بُرد و بُرد</a:t>
            </a:r>
            <a:endParaRPr lang="en-US" sz="36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Lotus" pitchFamily="2" charset="-78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791200" y="2528396"/>
            <a:ext cx="2362200" cy="1385888"/>
            <a:chOff x="4800600" y="5334000"/>
            <a:chExt cx="1905000" cy="1142521"/>
          </a:xfrm>
        </p:grpSpPr>
        <p:sp>
          <p:nvSpPr>
            <p:cNvPr id="38" name="Left Arrow 37"/>
            <p:cNvSpPr/>
            <p:nvPr/>
          </p:nvSpPr>
          <p:spPr>
            <a:xfrm>
              <a:off x="4800600" y="5334000"/>
              <a:ext cx="1828185" cy="1142521"/>
            </a:xfrm>
            <a:prstGeom prst="leftArrow">
              <a:avLst>
                <a:gd name="adj1" fmla="val 50000"/>
                <a:gd name="adj2" fmla="val 57273"/>
              </a:avLst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00600" y="5638934"/>
              <a:ext cx="1905000" cy="4820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0">
                <a:defRPr/>
              </a:pPr>
              <a:r>
                <a:rPr lang="fa-IR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B Lotus" pitchFamily="2" charset="-78"/>
                </a:rPr>
                <a:t>تلقی از </a:t>
              </a:r>
              <a:r>
                <a:rPr lang="fa-IR" sz="32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B Lotus" pitchFamily="2" charset="-78"/>
                </a:rPr>
                <a:t>همکار</a:t>
              </a:r>
              <a:endPara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Lotus" pitchFamily="2" charset="-78"/>
              </a:endParaRPr>
            </a:p>
          </p:txBody>
        </p:sp>
      </p:grpSp>
      <p:sp>
        <p:nvSpPr>
          <p:cNvPr id="138249" name="Slide Number Placeholder 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2DF9C9-727A-4DB1-8F8B-9BA45DB7DC23}" type="slidenum">
              <a:rPr lang="ar-SA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50" name="TextBox 11"/>
          <p:cNvSpPr txBox="1">
            <a:spLocks noChangeArrowheads="1"/>
          </p:cNvSpPr>
          <p:nvPr/>
        </p:nvSpPr>
        <p:spPr bwMode="auto">
          <a:xfrm>
            <a:off x="0" y="64881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a-IR" b="1">
                <a:solidFill>
                  <a:srgbClr val="CC3300"/>
                </a:solidFill>
              </a:rPr>
              <a:t>2031</a:t>
            </a:r>
            <a:endParaRPr lang="en-US" b="1">
              <a:solidFill>
                <a:srgbClr val="CC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7" name="Picture 3" descr="C:\Users\sh\Download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16267" cy="519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0365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68418"/>
          </a:xfrm>
        </p:spPr>
        <p:txBody>
          <a:bodyPr>
            <a:noAutofit/>
          </a:bodyPr>
          <a:lstStyle/>
          <a:p>
            <a:r>
              <a:rPr lang="fa-IR" sz="8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انگاره اخلاق حرفه ای</a:t>
            </a:r>
            <a:endParaRPr lang="en-US" sz="8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467600" cy="360381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گاهی کارهایمان را مرور میکنیم و یا امور اطرافمان را می نگریم و می گوئیم که چرا اینگونه و یا انگونه نیست.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سازمانها و ادارات که رفتار اخلاقی ندارند را بنگریم.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خودمان می خواهیم عملکردمان به گونه ای باشد که </a:t>
            </a:r>
            <a:r>
              <a:rPr lang="fa-IR" sz="2800" dirty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می پنداریم اخلاقی تر است.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یعنی انگاره های اخلاقی داریم که عملی نمی شوند.</a:t>
            </a:r>
          </a:p>
          <a:p>
            <a:pPr algn="r" rtl="1"/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73218"/>
          </a:xfrm>
        </p:spPr>
        <p:txBody>
          <a:bodyPr>
            <a:noAutofit/>
          </a:bodyPr>
          <a:lstStyle/>
          <a:p>
            <a:r>
              <a:rPr lang="fa-IR" sz="9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چیستی اخلاق</a:t>
            </a:r>
            <a:endParaRPr lang="en-US" sz="96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239000" cy="360381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هر فعلی دو ساخت دارد.ساخت عمل و ساخت اخلاق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هر حرفه‌مندی دو رفتار دارد یکی رفتار مبتنی بر علم و مهارت حرفه‌ای و دیگری رفتارمبتنی بر اخلاق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صفات شخص حرفه‌مند هم می‌تواند حرفه‌ای و یا اخلاقی باشد.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سازمان هم می تواند یک سازمان حرفه ای و در عین حال اخلاقی یا غیر اخلاقی باشد.</a:t>
            </a:r>
          </a:p>
          <a:p>
            <a:pPr algn="r" rtl="1"/>
            <a:endParaRPr lang="fa-IR" sz="2800" dirty="0" smtClean="0">
              <a:cs typeface="B Zar" pitchFamily="2" charset="-78"/>
            </a:endParaRPr>
          </a:p>
          <a:p>
            <a:pPr algn="r" rtl="1"/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0800000">
            <a:off x="4267200" y="840828"/>
            <a:ext cx="4267200" cy="3200400"/>
          </a:xfrm>
          <a:prstGeom prst="rightArrow">
            <a:avLst>
              <a:gd name="adj1" fmla="val 50000"/>
              <a:gd name="adj2" fmla="val 5596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7400" y="2133600"/>
            <a:ext cx="21336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fa-IR" sz="3300" b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ملکۀ نفسانی</a:t>
            </a:r>
            <a:endParaRPr lang="en-US" sz="3300" b="1" dirty="0"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2107324"/>
            <a:ext cx="1066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rPr>
              <a:t>عادت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B Lotus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2107324"/>
            <a:ext cx="11430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rPr>
              <a:t>ممارست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B Lotus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2078422"/>
            <a:ext cx="1066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rPr>
              <a:t>تربیت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B Lotus" pitchFamily="2" charset="-78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2590007" y="3734594"/>
            <a:ext cx="12192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90600" y="4572000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fa-IR" sz="2700" b="1" dirty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cs typeface="B Lotus" pitchFamily="2" charset="-78"/>
              </a:rPr>
              <a:t>«فعلی </a:t>
            </a:r>
            <a:r>
              <a:rPr lang="fa-IR" sz="2700" b="1" dirty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cs typeface="B Lotus" pitchFamily="2" charset="-78"/>
              </a:rPr>
              <a:t>که به آسانی و بدون </a:t>
            </a:r>
            <a:r>
              <a:rPr lang="fa-IR" sz="2700" b="1" dirty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cs typeface="B Lotus" pitchFamily="2" charset="-78"/>
              </a:rPr>
              <a:t>مقاومت </a:t>
            </a:r>
            <a:r>
              <a:rPr lang="en-US" sz="2700" b="1" dirty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cs typeface="B Lotus" pitchFamily="2" charset="-78"/>
              </a:rPr>
              <a:t>“</a:t>
            </a:r>
            <a:r>
              <a:rPr lang="fa-IR" sz="2700" b="1" dirty="0" smtClean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cs typeface="B Lotus" pitchFamily="2" charset="-78"/>
              </a:rPr>
              <a:t>و </a:t>
            </a:r>
            <a:r>
              <a:rPr lang="fa-IR" sz="2700" b="1" dirty="0">
                <a:ln>
                  <a:solidFill>
                    <a:srgbClr val="FFC000"/>
                  </a:solidFill>
                </a:ln>
                <a:solidFill>
                  <a:srgbClr val="FF3300"/>
                </a:solidFill>
                <a:cs typeface="B Lotus" pitchFamily="2" charset="-78"/>
              </a:rPr>
              <a:t>سنجش صادر می‌شود</a:t>
            </a:r>
            <a:endParaRPr lang="en-US" sz="2700" b="1" dirty="0">
              <a:ln>
                <a:solidFill>
                  <a:srgbClr val="FFC000"/>
                </a:solidFill>
              </a:ln>
              <a:solidFill>
                <a:srgbClr val="FF3300"/>
              </a:solidFill>
              <a:cs typeface="B Lotus" pitchFamily="2" charset="-78"/>
            </a:endParaRPr>
          </a:p>
        </p:txBody>
      </p:sp>
      <p:sp>
        <p:nvSpPr>
          <p:cNvPr id="2049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73A0FB-439F-4447-AD7B-4F5F1F90DC27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5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5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5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8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چیستی اخلاق    </a:t>
            </a:r>
            <a:r>
              <a:rPr lang="fa-I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–     </a:t>
            </a:r>
            <a:r>
              <a:rPr lang="fa-IR" sz="5400" b="1" dirty="0" smtClean="0">
                <a:ln w="11430"/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صفت   یا    رفتار</a:t>
            </a:r>
            <a:endParaRPr lang="en-US" sz="5400" b="1" dirty="0">
              <a:ln w="11430"/>
              <a:solidFill>
                <a:srgbClr val="92D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6196405" cy="3603812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اخلاق را قدما صفت می‌دانستند.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اندیشمندان امروزی اخلاق را رفتار می دانند.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تفاوت در چیست؟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کدام قابل سنجش و رشد است؟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کدام برای سازمانها کاربردی است؟</a:t>
            </a:r>
          </a:p>
          <a:p>
            <a:pPr algn="r" rtl="1"/>
            <a:endParaRPr lang="en-US" dirty="0">
              <a:cs typeface="B Zar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  <a:scene3d>
              <a:camera prst="perspectiveBelow"/>
              <a:lightRig rig="threePt" dir="t"/>
            </a:scene3d>
          </a:bodyPr>
          <a:lstStyle/>
          <a:p>
            <a:r>
              <a:rPr lang="fa-IR" sz="8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«اخلاق رفتار ارتباطی است»</a:t>
            </a:r>
            <a:br>
              <a:rPr lang="fa-IR" sz="8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</a:br>
            <a:endParaRPr lang="en-US" sz="80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7620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9600" b="1" dirty="0">
                <a:ln>
                  <a:solidFill>
                    <a:srgbClr val="FF0000"/>
                  </a:solidFill>
                </a:ln>
                <a:solidFill>
                  <a:schemeClr val="hlink"/>
                </a:solidFill>
                <a:latin typeface="IranNastaliq" pitchFamily="18" charset="0"/>
                <a:cs typeface="IranNastaliq" pitchFamily="18" charset="0"/>
              </a:rPr>
              <a:t>اخلاق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chemeClr val="hlink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143000" y="3581400"/>
            <a:ext cx="7086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5500" b="1" dirty="0" smtClean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B Lotus" pitchFamily="2" charset="-78"/>
              </a:rPr>
              <a:t>رفتار ارتباطی</a:t>
            </a:r>
            <a:endParaRPr lang="fa-IR" sz="5500" b="1" dirty="0">
              <a:ln>
                <a:solidFill>
                  <a:srgbClr val="FFFF00"/>
                </a:solidFill>
              </a:ln>
              <a:solidFill>
                <a:schemeClr val="accent2"/>
              </a:solidFill>
              <a:latin typeface="Times New Roman" pitchFamily="18" charset="0"/>
              <a:cs typeface="B Lotus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fa-IR" sz="5000" b="1" dirty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B Lotus" pitchFamily="2" charset="-78"/>
              </a:rPr>
              <a:t>(با قصد و مقصد)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accent2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4214812" y="2057400"/>
            <a:ext cx="1219200" cy="1295400"/>
          </a:xfrm>
          <a:prstGeom prst="downArrow">
            <a:avLst>
              <a:gd name="adj1" fmla="val 59935"/>
              <a:gd name="adj2" fmla="val 31585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908175" y="63087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Majiid Shaded Mazar"/>
                <a:cs typeface="Majiid Shaded Mazar"/>
              </a:rPr>
              <a:t>گروه پژوهش اخلاق حرفه ای دانشگاه تهران</a:t>
            </a:r>
            <a:endParaRPr lang="en-US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38160C-62D7-43A0-AD53-608DFBFF63B5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  <p:bldP spid="79878" grpId="0" animBg="1"/>
      <p:bldP spid="79878" grpId="1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734</TotalTime>
  <Words>1234</Words>
  <Application>Microsoft Office PowerPoint</Application>
  <PresentationFormat>On-screen Show (4:3)</PresentationFormat>
  <Paragraphs>299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Pushpin</vt:lpstr>
      <vt:lpstr>PowerPoint Presentation</vt:lpstr>
      <vt:lpstr>اخلاق حرفه ای  درسازمانهای پزشکی</vt:lpstr>
      <vt:lpstr>اهمیت اخلاق حرفه ای</vt:lpstr>
      <vt:lpstr>انگاره اخلاق حرفه ای</vt:lpstr>
      <vt:lpstr>چیستی اخلاق</vt:lpstr>
      <vt:lpstr>PowerPoint Presentation</vt:lpstr>
      <vt:lpstr>چیستی اخلاق    –     صفت   یا    رفتار</vt:lpstr>
      <vt:lpstr>«اخلاق رفتار ارتباطی است» </vt:lpstr>
      <vt:lpstr>PowerPoint Presentation</vt:lpstr>
      <vt:lpstr>PowerPoint Presentation</vt:lpstr>
      <vt:lpstr>رفتار ارتباطی</vt:lpstr>
      <vt:lpstr>PowerPoint Presentation</vt:lpstr>
      <vt:lpstr>سازمان</vt:lpstr>
      <vt:lpstr>PowerPoint Presentation</vt:lpstr>
      <vt:lpstr>ملاک رفتار ارتباطی اخلاقی چیست؟ </vt:lpstr>
      <vt:lpstr>PowerPoint Presentation</vt:lpstr>
      <vt:lpstr>پاسخ‌های دوم به مساله ملاک تمایز</vt:lpstr>
      <vt:lpstr>هنجارهای اجتماعی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تعریف سازمان اخلاقی</vt:lpstr>
      <vt:lpstr>PowerPoint Presentation</vt:lpstr>
      <vt:lpstr>اخلاق سازمانی</vt:lpstr>
      <vt:lpstr>ارکان سازمان</vt:lpstr>
      <vt:lpstr>  تفکر مکانيستي وتفکر سيستمي  </vt:lpstr>
      <vt:lpstr> در تفکر مکانيستي و در تفکر سيستمي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اخلاق حرفه ای در قوه قضائیه</dc:title>
  <dc:creator>WIN 7</dc:creator>
  <cp:lastModifiedBy>sh</cp:lastModifiedBy>
  <cp:revision>72</cp:revision>
  <dcterms:created xsi:type="dcterms:W3CDTF">2014-04-07T05:21:47Z</dcterms:created>
  <dcterms:modified xsi:type="dcterms:W3CDTF">2014-05-25T04:56:43Z</dcterms:modified>
</cp:coreProperties>
</file>